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8" r:id="rId1"/>
  </p:sldMasterIdLst>
  <p:sldIdLst>
    <p:sldId id="256" r:id="rId2"/>
    <p:sldId id="259" r:id="rId3"/>
    <p:sldId id="270" r:id="rId4"/>
    <p:sldId id="258" r:id="rId5"/>
    <p:sldId id="266" r:id="rId6"/>
    <p:sldId id="268" r:id="rId7"/>
    <p:sldId id="271" r:id="rId8"/>
    <p:sldId id="272" r:id="rId9"/>
    <p:sldId id="273" r:id="rId10"/>
    <p:sldId id="274" r:id="rId11"/>
    <p:sldId id="275" r:id="rId12"/>
    <p:sldId id="276" r:id="rId13"/>
    <p:sldId id="261" r:id="rId14"/>
    <p:sldId id="269" r:id="rId15"/>
    <p:sldId id="27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zma Hasan" initials="UH" lastIdx="1" clrIdx="0">
    <p:extLst>
      <p:ext uri="{19B8F6BF-5375-455C-9EA6-DF929625EA0E}">
        <p15:presenceInfo xmlns:p15="http://schemas.microsoft.com/office/powerpoint/2012/main" userId="8744ed7322fbee0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3" d="100"/>
          <a:sy n="83" d="100"/>
        </p:scale>
        <p:origin x="686"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D2E242-206A-4277-BB20-350158803793}" type="doc">
      <dgm:prSet loTypeId="urn:microsoft.com/office/officeart/2005/8/layout/arrow6" loCatId="relationship" qsTypeId="urn:microsoft.com/office/officeart/2005/8/quickstyle/simple1" qsCatId="simple" csTypeId="urn:microsoft.com/office/officeart/2005/8/colors/accent0_1" csCatId="mainScheme" phldr="1"/>
      <dgm:spPr/>
      <dgm:t>
        <a:bodyPr/>
        <a:lstStyle/>
        <a:p>
          <a:endParaRPr lang="en-US"/>
        </a:p>
      </dgm:t>
    </dgm:pt>
    <dgm:pt modelId="{1DB91A13-6ACD-413D-81F5-F26178512772}">
      <dgm:prSet/>
      <dgm:spPr/>
      <dgm:t>
        <a:bodyPr/>
        <a:lstStyle/>
        <a:p>
          <a:r>
            <a:rPr lang="en-US" b="1" dirty="0"/>
            <a:t>CSE 211 DEPT </a:t>
          </a:r>
        </a:p>
      </dgm:t>
    </dgm:pt>
    <dgm:pt modelId="{69707BBE-1B52-4B77-8067-6CA0B2B7B302}" type="parTrans" cxnId="{45FA60C7-A659-4CE4-8DCF-A52FB869C61D}">
      <dgm:prSet/>
      <dgm:spPr/>
      <dgm:t>
        <a:bodyPr/>
        <a:lstStyle/>
        <a:p>
          <a:endParaRPr lang="en-US"/>
        </a:p>
      </dgm:t>
    </dgm:pt>
    <dgm:pt modelId="{033E857C-265C-4C42-8629-2321F67FE5D0}" type="sibTrans" cxnId="{45FA60C7-A659-4CE4-8DCF-A52FB869C61D}">
      <dgm:prSet/>
      <dgm:spPr/>
      <dgm:t>
        <a:bodyPr/>
        <a:lstStyle/>
        <a:p>
          <a:endParaRPr lang="en-US"/>
        </a:p>
      </dgm:t>
    </dgm:pt>
    <dgm:pt modelId="{27A3D7C3-0C6D-4965-8E55-01289673DDA2}">
      <dgm:prSet/>
      <dgm:spPr/>
      <dgm:t>
        <a:bodyPr/>
        <a:lstStyle/>
        <a:p>
          <a:r>
            <a:rPr lang="en-US" b="1" dirty="0"/>
            <a:t>Lecturer Uzma Hasan, CSE department</a:t>
          </a:r>
        </a:p>
      </dgm:t>
    </dgm:pt>
    <dgm:pt modelId="{6C9AE0DB-7ABC-469A-9526-986FD05EEB29}" type="parTrans" cxnId="{26D82544-EA61-4A0F-AD42-7197C9939A7A}">
      <dgm:prSet/>
      <dgm:spPr/>
      <dgm:t>
        <a:bodyPr/>
        <a:lstStyle/>
        <a:p>
          <a:endParaRPr lang="en-US"/>
        </a:p>
      </dgm:t>
    </dgm:pt>
    <dgm:pt modelId="{3DED61DA-A207-4A8A-9BCB-AE23C51B456E}" type="sibTrans" cxnId="{26D82544-EA61-4A0F-AD42-7197C9939A7A}">
      <dgm:prSet/>
      <dgm:spPr/>
      <dgm:t>
        <a:bodyPr/>
        <a:lstStyle/>
        <a:p>
          <a:endParaRPr lang="en-US"/>
        </a:p>
      </dgm:t>
    </dgm:pt>
    <dgm:pt modelId="{A34F17A5-9C70-4310-9390-4CCD9FAF475C}" type="pres">
      <dgm:prSet presAssocID="{D7D2E242-206A-4277-BB20-350158803793}" presName="compositeShape" presStyleCnt="0">
        <dgm:presLayoutVars>
          <dgm:chMax val="2"/>
          <dgm:dir/>
          <dgm:resizeHandles val="exact"/>
        </dgm:presLayoutVars>
      </dgm:prSet>
      <dgm:spPr/>
    </dgm:pt>
    <dgm:pt modelId="{C3C45798-2F3F-4244-BE2F-9A9718DF8C27}" type="pres">
      <dgm:prSet presAssocID="{D7D2E242-206A-4277-BB20-350158803793}" presName="ribbon" presStyleLbl="node1" presStyleIdx="0" presStyleCnt="1" custScaleX="131362" custLinFactNeighborX="0" custLinFactNeighborY="716"/>
      <dgm:spPr/>
    </dgm:pt>
    <dgm:pt modelId="{84EE28D9-124A-4EDD-B6EE-1299578ADEE2}" type="pres">
      <dgm:prSet presAssocID="{D7D2E242-206A-4277-BB20-350158803793}" presName="leftArrowText" presStyleLbl="node1" presStyleIdx="0" presStyleCnt="1" custScaleX="167669" custScaleY="81650" custLinFactNeighborX="-11282" custLinFactNeighborY="1461">
        <dgm:presLayoutVars>
          <dgm:chMax val="0"/>
          <dgm:bulletEnabled val="1"/>
        </dgm:presLayoutVars>
      </dgm:prSet>
      <dgm:spPr/>
    </dgm:pt>
    <dgm:pt modelId="{B7E019C7-658B-4E90-AA6D-7CC94292F8CC}" type="pres">
      <dgm:prSet presAssocID="{D7D2E242-206A-4277-BB20-350158803793}" presName="rightArrowText" presStyleLbl="node1" presStyleIdx="0" presStyleCnt="1" custScaleX="151404" custLinFactNeighborX="17009" custLinFactNeighborY="8565">
        <dgm:presLayoutVars>
          <dgm:chMax val="0"/>
          <dgm:bulletEnabled val="1"/>
        </dgm:presLayoutVars>
      </dgm:prSet>
      <dgm:spPr/>
    </dgm:pt>
  </dgm:ptLst>
  <dgm:cxnLst>
    <dgm:cxn modelId="{D240D706-4F23-4A66-9B04-CD1B08ECEC70}" type="presOf" srcId="{1DB91A13-6ACD-413D-81F5-F26178512772}" destId="{84EE28D9-124A-4EDD-B6EE-1299578ADEE2}" srcOrd="0" destOrd="0" presId="urn:microsoft.com/office/officeart/2005/8/layout/arrow6"/>
    <dgm:cxn modelId="{26D82544-EA61-4A0F-AD42-7197C9939A7A}" srcId="{D7D2E242-206A-4277-BB20-350158803793}" destId="{27A3D7C3-0C6D-4965-8E55-01289673DDA2}" srcOrd="1" destOrd="0" parTransId="{6C9AE0DB-7ABC-469A-9526-986FD05EEB29}" sibTransId="{3DED61DA-A207-4A8A-9BCB-AE23C51B456E}"/>
    <dgm:cxn modelId="{E7FA4E7C-3863-4985-86F3-242B3E982714}" type="presOf" srcId="{D7D2E242-206A-4277-BB20-350158803793}" destId="{A34F17A5-9C70-4310-9390-4CCD9FAF475C}" srcOrd="0" destOrd="0" presId="urn:microsoft.com/office/officeart/2005/8/layout/arrow6"/>
    <dgm:cxn modelId="{7A78E0A8-3EBE-4E2F-BAFE-1E6B413DA666}" type="presOf" srcId="{27A3D7C3-0C6D-4965-8E55-01289673DDA2}" destId="{B7E019C7-658B-4E90-AA6D-7CC94292F8CC}" srcOrd="0" destOrd="0" presId="urn:microsoft.com/office/officeart/2005/8/layout/arrow6"/>
    <dgm:cxn modelId="{45FA60C7-A659-4CE4-8DCF-A52FB869C61D}" srcId="{D7D2E242-206A-4277-BB20-350158803793}" destId="{1DB91A13-6ACD-413D-81F5-F26178512772}" srcOrd="0" destOrd="0" parTransId="{69707BBE-1B52-4B77-8067-6CA0B2B7B302}" sibTransId="{033E857C-265C-4C42-8629-2321F67FE5D0}"/>
    <dgm:cxn modelId="{43A10ABC-55E6-42B9-BCAC-2643AA419B9A}" type="presParOf" srcId="{A34F17A5-9C70-4310-9390-4CCD9FAF475C}" destId="{C3C45798-2F3F-4244-BE2F-9A9718DF8C27}" srcOrd="0" destOrd="0" presId="urn:microsoft.com/office/officeart/2005/8/layout/arrow6"/>
    <dgm:cxn modelId="{FE2FF363-6D29-4254-A838-75557FFFE07B}" type="presParOf" srcId="{A34F17A5-9C70-4310-9390-4CCD9FAF475C}" destId="{84EE28D9-124A-4EDD-B6EE-1299578ADEE2}" srcOrd="1" destOrd="0" presId="urn:microsoft.com/office/officeart/2005/8/layout/arrow6"/>
    <dgm:cxn modelId="{14039467-6966-4883-A5A0-180DA2EA751C}" type="presParOf" srcId="{A34F17A5-9C70-4310-9390-4CCD9FAF475C}" destId="{B7E019C7-658B-4E90-AA6D-7CC94292F8CC}" srcOrd="2" destOrd="0" presId="urn:microsoft.com/office/officeart/2005/8/layout/arrow6"/>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C45798-2F3F-4244-BE2F-9A9718DF8C27}">
      <dsp:nvSpPr>
        <dsp:cNvPr id="0" name=""/>
        <dsp:cNvSpPr/>
      </dsp:nvSpPr>
      <dsp:spPr>
        <a:xfrm>
          <a:off x="1364869" y="0"/>
          <a:ext cx="4071873" cy="1239894"/>
        </a:xfrm>
        <a:prstGeom prst="leftRightRibbon">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4EE28D9-124A-4EDD-B6EE-1299578ADEE2}">
      <dsp:nvSpPr>
        <dsp:cNvPr id="0" name=""/>
        <dsp:cNvSpPr/>
      </dsp:nvSpPr>
      <dsp:spPr>
        <a:xfrm>
          <a:off x="1761404" y="281600"/>
          <a:ext cx="1715107" cy="496062"/>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6228" rIns="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CSE 211 DEPT </a:t>
          </a:r>
        </a:p>
      </dsp:txBody>
      <dsp:txXfrm>
        <a:off x="1761404" y="281600"/>
        <a:ext cx="1715107" cy="496062"/>
      </dsp:txXfrm>
    </dsp:sp>
    <dsp:sp modelId="{B7E019C7-658B-4E90-AA6D-7CC94292F8CC}">
      <dsp:nvSpPr>
        <dsp:cNvPr id="0" name=""/>
        <dsp:cNvSpPr/>
      </dsp:nvSpPr>
      <dsp:spPr>
        <a:xfrm>
          <a:off x="3295716" y="467400"/>
          <a:ext cx="1830317" cy="607548"/>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6228" rIns="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Lecturer Uzma Hasan, CSE department</a:t>
          </a:r>
        </a:p>
      </dsp:txBody>
      <dsp:txXfrm>
        <a:off x="3295716" y="467400"/>
        <a:ext cx="1830317" cy="607548"/>
      </dsp:txXfrm>
    </dsp:sp>
  </dsp:spTree>
</dsp:drawing>
</file>

<file path=ppt/diagrams/layout1.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11/29/2020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57252346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11/29/2020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97653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11/29/2020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35323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11/29/2020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7360544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11/29/2020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8710259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11/29/2020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516199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11/29/2020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442657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11/29/2020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422913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11/29/2020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098291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BE4249-C0D0-4B06-8692-E8BB871AF643}" type="datetimeFigureOut">
              <a:rPr lang="en-US" smtClean="0"/>
              <a:t>11/29/2020</a:t>
            </a:fld>
            <a:endParaRPr lang="en-US" dirty="0"/>
          </a:p>
        </p:txBody>
      </p:sp>
      <p:sp>
        <p:nvSpPr>
          <p:cNvPr id="6" name="Footer Placeholder 5"/>
          <p:cNvSpPr>
            <a:spLocks noGrp="1"/>
          </p:cNvSpPr>
          <p:nvPr>
            <p:ph type="ftr" sz="quarter" idx="11"/>
          </p:nvPr>
        </p:nvSpPr>
        <p:spPr>
          <a:xfrm>
            <a:off x="804672" y="6236208"/>
            <a:ext cx="5167503" cy="320040"/>
          </a:xfrm>
        </p:spPr>
        <p:txBody>
          <a:bodyPr/>
          <a:lstStyle>
            <a:lvl1pPr>
              <a:defRPr>
                <a:solidFill>
                  <a:srgbClr val="FFFFFF">
                    <a:alpha val="69804"/>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898886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042B0DB6-F5C7-45FB-8CF3-31B45F9C2DAC}" type="datetimeFigureOut">
              <a:rPr lang="en-US" smtClean="0"/>
              <a:t>11/29/2020</a:t>
            </a:fld>
            <a:endParaRPr lang="en-US" dirty="0"/>
          </a:p>
        </p:txBody>
      </p:sp>
      <p:sp>
        <p:nvSpPr>
          <p:cNvPr id="6" name="Footer Placeholder 5"/>
          <p:cNvSpPr>
            <a:spLocks noGrp="1"/>
          </p:cNvSpPr>
          <p:nvPr>
            <p:ph type="ftr" sz="quarter" idx="11"/>
          </p:nvPr>
        </p:nvSpPr>
        <p:spPr>
          <a:xfrm>
            <a:off x="808523" y="6236208"/>
            <a:ext cx="5103729" cy="320040"/>
          </a:xfrm>
        </p:spPr>
        <p:txBody>
          <a:bodyPr/>
          <a:lstStyle>
            <a:lvl1pPr>
              <a:defRPr>
                <a:solidFill>
                  <a:srgbClr val="FFFFFF">
                    <a:alpha val="70000"/>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439122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2000">
              <a:srgbClr val="7030A0"/>
            </a:gs>
            <a:gs pos="80000">
              <a:schemeClr val="bg1"/>
            </a:gs>
            <a:gs pos="5000">
              <a:srgbClr val="002060"/>
            </a:gs>
            <a:gs pos="35000">
              <a:schemeClr val="bg1"/>
            </a:gs>
            <a:gs pos="97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11/29/2020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77619902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J9rHX-lZxB8" TargetMode="External"/><Relationship Id="rId2" Type="http://schemas.openxmlformats.org/officeDocument/2006/relationships/hyperlink" Target="https://www.youtube.com/watch?v=exM_4Vbsxl4&amp;t=163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Bipolar_junction_transistor"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10F012A-3133-403F-8047-C57359652D9B}"/>
              </a:ext>
            </a:extLst>
          </p:cNvPr>
          <p:cNvPicPr>
            <a:picLocks noChangeAspect="1"/>
          </p:cNvPicPr>
          <p:nvPr/>
        </p:nvPicPr>
        <p:blipFill>
          <a:blip r:embed="rId2"/>
          <a:srcRect/>
          <a:stretch/>
        </p:blipFill>
        <p:spPr>
          <a:xfrm>
            <a:off x="0" y="-10732"/>
            <a:ext cx="12192000" cy="6868732"/>
          </a:xfrm>
          <a:prstGeom prst="rect">
            <a:avLst/>
          </a:prstGeom>
        </p:spPr>
      </p:pic>
      <p:sp>
        <p:nvSpPr>
          <p:cNvPr id="2" name="Title 1">
            <a:extLst>
              <a:ext uri="{FF2B5EF4-FFF2-40B4-BE49-F238E27FC236}">
                <a16:creationId xmlns:a16="http://schemas.microsoft.com/office/drawing/2014/main" id="{69EB944C-6CA9-455C-A6BD-324FFC27D469}"/>
              </a:ext>
            </a:extLst>
          </p:cNvPr>
          <p:cNvSpPr>
            <a:spLocks noGrp="1"/>
          </p:cNvSpPr>
          <p:nvPr>
            <p:ph type="ctrTitle"/>
          </p:nvPr>
        </p:nvSpPr>
        <p:spPr>
          <a:xfrm>
            <a:off x="1534171" y="2694207"/>
            <a:ext cx="9301210" cy="608288"/>
          </a:xfrm>
        </p:spPr>
        <p:txBody>
          <a:bodyPr>
            <a:normAutofit fontScale="90000"/>
          </a:bodyPr>
          <a:lstStyle/>
          <a:p>
            <a:r>
              <a:rPr lang="en-US" dirty="0"/>
              <a:t>Transistor </a:t>
            </a:r>
            <a:r>
              <a:rPr lang="en-US" dirty="0" err="1"/>
              <a:t>Transistor</a:t>
            </a:r>
            <a:r>
              <a:rPr lang="en-US" dirty="0"/>
              <a:t> Logic (TTL)</a:t>
            </a:r>
          </a:p>
        </p:txBody>
      </p:sp>
      <p:graphicFrame>
        <p:nvGraphicFramePr>
          <p:cNvPr id="5" name="Diagram 4">
            <a:extLst>
              <a:ext uri="{FF2B5EF4-FFF2-40B4-BE49-F238E27FC236}">
                <a16:creationId xmlns:a16="http://schemas.microsoft.com/office/drawing/2014/main" id="{28A0C2ED-4165-4AF6-B73D-787BA1414F3C}"/>
              </a:ext>
            </a:extLst>
          </p:cNvPr>
          <p:cNvGraphicFramePr/>
          <p:nvPr>
            <p:extLst>
              <p:ext uri="{D42A27DB-BD31-4B8C-83A1-F6EECF244321}">
                <p14:modId xmlns:p14="http://schemas.microsoft.com/office/powerpoint/2010/main" val="1599321912"/>
              </p:ext>
            </p:extLst>
          </p:nvPr>
        </p:nvGraphicFramePr>
        <p:xfrm>
          <a:off x="2783970" y="4956226"/>
          <a:ext cx="6801612" cy="12398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98985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7030A0"/>
            </a:gs>
            <a:gs pos="80000">
              <a:schemeClr val="bg1"/>
            </a:gs>
            <a:gs pos="5000">
              <a:srgbClr val="002060"/>
            </a:gs>
            <a:gs pos="26000">
              <a:schemeClr val="bg1"/>
            </a:gs>
            <a:gs pos="97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5FA3B-A5D9-4EA8-A8C1-DEBCF254256A}"/>
              </a:ext>
            </a:extLst>
          </p:cNvPr>
          <p:cNvSpPr>
            <a:spLocks noGrp="1"/>
          </p:cNvSpPr>
          <p:nvPr>
            <p:ph type="title"/>
          </p:nvPr>
        </p:nvSpPr>
        <p:spPr>
          <a:xfrm>
            <a:off x="2015113" y="307744"/>
            <a:ext cx="8161774" cy="739821"/>
          </a:xfrm>
        </p:spPr>
        <p:txBody>
          <a:bodyPr>
            <a:normAutofit fontScale="90000"/>
          </a:bodyPr>
          <a:lstStyle/>
          <a:p>
            <a:r>
              <a:rPr lang="en-US" sz="2800" i="0" dirty="0">
                <a:solidFill>
                  <a:srgbClr val="000000"/>
                </a:solidFill>
                <a:effectLst/>
              </a:rPr>
              <a:t>Basic operation of active pull up TTL</a:t>
            </a:r>
            <a:endParaRPr lang="en-US" dirty="0"/>
          </a:p>
        </p:txBody>
      </p:sp>
      <p:sp>
        <p:nvSpPr>
          <p:cNvPr id="3" name="Content Placeholder 2">
            <a:extLst>
              <a:ext uri="{FF2B5EF4-FFF2-40B4-BE49-F238E27FC236}">
                <a16:creationId xmlns:a16="http://schemas.microsoft.com/office/drawing/2014/main" id="{F0DF0382-6F10-4F4E-A2A7-F5837F0237B4}"/>
              </a:ext>
            </a:extLst>
          </p:cNvPr>
          <p:cNvSpPr>
            <a:spLocks noGrp="1"/>
          </p:cNvSpPr>
          <p:nvPr>
            <p:ph idx="1"/>
          </p:nvPr>
        </p:nvSpPr>
        <p:spPr>
          <a:xfrm>
            <a:off x="257453" y="1349405"/>
            <a:ext cx="9510824" cy="5726097"/>
          </a:xfrm>
        </p:spPr>
        <p:txBody>
          <a:bodyPr>
            <a:normAutofit fontScale="92500" lnSpcReduction="10000"/>
          </a:bodyPr>
          <a:lstStyle/>
          <a:p>
            <a:r>
              <a:rPr lang="en-US" sz="1800" b="1" u="sng" dirty="0"/>
              <a:t>CASE 1:  (At least 1 input is 0)</a:t>
            </a:r>
          </a:p>
          <a:p>
            <a:r>
              <a:rPr lang="en-US" dirty="0"/>
              <a:t>When any input is LOW,  f</a:t>
            </a:r>
            <a:r>
              <a:rPr lang="en-US" sz="1800" dirty="0"/>
              <a:t>or that corresponding input, that Emitter-Base junction of T1 is “Forward Biased” (Short circuit)</a:t>
            </a:r>
          </a:p>
          <a:p>
            <a:r>
              <a:rPr lang="en-US" sz="1800" dirty="0"/>
              <a:t>So current from </a:t>
            </a:r>
            <a:r>
              <a:rPr lang="en-US" sz="1800" dirty="0" err="1"/>
              <a:t>Vcc</a:t>
            </a:r>
            <a:r>
              <a:rPr lang="en-US" sz="1800" dirty="0"/>
              <a:t> flows through that diode (EB junction) towards the input</a:t>
            </a:r>
            <a:endParaRPr lang="en-US" sz="1800" b="1" u="sng" dirty="0"/>
          </a:p>
          <a:p>
            <a:r>
              <a:rPr lang="en-US" dirty="0"/>
              <a:t>In this case, available voltage at B1 = 0.9V ( 0.2V for the LOW input provided at any of the input terminals and 0.7V as the diode is conducting)</a:t>
            </a:r>
          </a:p>
          <a:p>
            <a:r>
              <a:rPr lang="en-US" sz="1800" dirty="0"/>
              <a:t>But required minimum voltage at B2 to turn on T2 and T3 is V</a:t>
            </a:r>
            <a:r>
              <a:rPr lang="en-US" sz="1400" dirty="0"/>
              <a:t>B2</a:t>
            </a:r>
            <a:r>
              <a:rPr lang="en-US" sz="1800" dirty="0"/>
              <a:t> = V</a:t>
            </a:r>
            <a:r>
              <a:rPr lang="en-US" sz="1400" dirty="0"/>
              <a:t>BE2</a:t>
            </a:r>
            <a:r>
              <a:rPr lang="en-US" sz="1800" dirty="0"/>
              <a:t> + V</a:t>
            </a:r>
            <a:r>
              <a:rPr lang="en-US" sz="1400" dirty="0"/>
              <a:t>BE3</a:t>
            </a:r>
            <a:r>
              <a:rPr lang="en-US" sz="1800" dirty="0"/>
              <a:t> </a:t>
            </a:r>
          </a:p>
          <a:p>
            <a:pPr marL="0" indent="0">
              <a:buNone/>
            </a:pPr>
            <a:r>
              <a:rPr lang="en-US" dirty="0"/>
              <a:t>= 0.5 + 0. 5 = 1 V (Cut in voltage of transistor is 0.5 V)</a:t>
            </a:r>
          </a:p>
          <a:p>
            <a:r>
              <a:rPr lang="en-US" sz="1800" dirty="0"/>
              <a:t>As this much voltage is not available in this case, so T2 and T3 remains OFF. </a:t>
            </a:r>
          </a:p>
          <a:p>
            <a:r>
              <a:rPr lang="en-US" dirty="0"/>
              <a:t>So to summarize, T1 is in active region where it’s EB junction forward biased and BC junction reverse biased. T2 = OFF and T3 = OFF as point B2 does not have sufficient voltage to turn on T2 and T3</a:t>
            </a:r>
          </a:p>
          <a:p>
            <a:r>
              <a:rPr lang="en-US" sz="1800" dirty="0"/>
              <a:t>As T2 is OFF (open </a:t>
            </a:r>
            <a:r>
              <a:rPr lang="en-US" sz="1800" dirty="0" err="1"/>
              <a:t>ckt</a:t>
            </a:r>
            <a:r>
              <a:rPr lang="en-US" dirty="0"/>
              <a:t>), and resistance R2 is sufficiently low, so enough voltage from </a:t>
            </a:r>
            <a:r>
              <a:rPr lang="en-US" dirty="0" err="1"/>
              <a:t>Vcc</a:t>
            </a:r>
            <a:r>
              <a:rPr lang="en-US" dirty="0"/>
              <a:t> can pass to the base of T4 to turn it ON. </a:t>
            </a:r>
          </a:p>
          <a:p>
            <a:r>
              <a:rPr lang="en-US" sz="1800" dirty="0"/>
              <a:t>Therefore T4 is ON now, so it will turn ON diode D also</a:t>
            </a:r>
          </a:p>
          <a:p>
            <a:r>
              <a:rPr lang="en-US" dirty="0"/>
              <a:t>So Vo will be connected to </a:t>
            </a:r>
            <a:r>
              <a:rPr lang="en-US" dirty="0" err="1"/>
              <a:t>Vcc</a:t>
            </a:r>
            <a:r>
              <a:rPr lang="en-US" dirty="0"/>
              <a:t> and the output capacitor will be now charged with much lower delay than earlier as value of RC will be reduced ( because R4 is only 100 ohms now)</a:t>
            </a:r>
            <a:endParaRPr lang="en-US" sz="1800" dirty="0"/>
          </a:p>
          <a:p>
            <a:r>
              <a:rPr lang="en-US" dirty="0"/>
              <a:t>Finally Vo = </a:t>
            </a:r>
            <a:r>
              <a:rPr lang="en-US" dirty="0" err="1"/>
              <a:t>Vcc</a:t>
            </a:r>
            <a:r>
              <a:rPr lang="en-US" dirty="0"/>
              <a:t> – </a:t>
            </a:r>
            <a:r>
              <a:rPr lang="en-US" dirty="0" err="1"/>
              <a:t>Vcutin</a:t>
            </a:r>
            <a:r>
              <a:rPr lang="en-US" dirty="0"/>
              <a:t> (T4) – </a:t>
            </a:r>
            <a:r>
              <a:rPr lang="en-US" dirty="0" err="1"/>
              <a:t>Vcutin</a:t>
            </a:r>
            <a:r>
              <a:rPr lang="en-US" dirty="0"/>
              <a:t> (D) = 5 – 0.5 – 0.6 = 3.9 V (HIGH volt as &gt; 3.7 volt )</a:t>
            </a:r>
            <a:endParaRPr lang="en-US" sz="1800" dirty="0"/>
          </a:p>
          <a:p>
            <a:endParaRPr lang="en-US" sz="1800" b="1" u="sng" dirty="0"/>
          </a:p>
          <a:p>
            <a:endParaRPr lang="en-US" dirty="0"/>
          </a:p>
        </p:txBody>
      </p:sp>
      <p:graphicFrame>
        <p:nvGraphicFramePr>
          <p:cNvPr id="4" name="Table 5">
            <a:extLst>
              <a:ext uri="{FF2B5EF4-FFF2-40B4-BE49-F238E27FC236}">
                <a16:creationId xmlns:a16="http://schemas.microsoft.com/office/drawing/2014/main" id="{811B6BA7-5453-471F-B3F6-36A50C4021D0}"/>
              </a:ext>
            </a:extLst>
          </p:cNvPr>
          <p:cNvGraphicFramePr>
            <a:graphicFrameLocks noGrp="1"/>
          </p:cNvGraphicFramePr>
          <p:nvPr>
            <p:extLst>
              <p:ext uri="{D42A27DB-BD31-4B8C-83A1-F6EECF244321}">
                <p14:modId xmlns:p14="http://schemas.microsoft.com/office/powerpoint/2010/main" val="2350553301"/>
              </p:ext>
            </p:extLst>
          </p:nvPr>
        </p:nvGraphicFramePr>
        <p:xfrm>
          <a:off x="9768276" y="1182949"/>
          <a:ext cx="2423724" cy="1828800"/>
        </p:xfrm>
        <a:graphic>
          <a:graphicData uri="http://schemas.openxmlformats.org/drawingml/2006/table">
            <a:tbl>
              <a:tblPr firstRow="1" bandRow="1">
                <a:tableStyleId>{616DA210-FB5B-4158-B5E0-FEB733F419BA}</a:tableStyleId>
              </a:tblPr>
              <a:tblGrid>
                <a:gridCol w="807908">
                  <a:extLst>
                    <a:ext uri="{9D8B030D-6E8A-4147-A177-3AD203B41FA5}">
                      <a16:colId xmlns:a16="http://schemas.microsoft.com/office/drawing/2014/main" val="1097600526"/>
                    </a:ext>
                  </a:extLst>
                </a:gridCol>
                <a:gridCol w="807908">
                  <a:extLst>
                    <a:ext uri="{9D8B030D-6E8A-4147-A177-3AD203B41FA5}">
                      <a16:colId xmlns:a16="http://schemas.microsoft.com/office/drawing/2014/main" val="752023540"/>
                    </a:ext>
                  </a:extLst>
                </a:gridCol>
                <a:gridCol w="807908">
                  <a:extLst>
                    <a:ext uri="{9D8B030D-6E8A-4147-A177-3AD203B41FA5}">
                      <a16:colId xmlns:a16="http://schemas.microsoft.com/office/drawing/2014/main" val="3624051143"/>
                    </a:ext>
                  </a:extLst>
                </a:gridCol>
              </a:tblGrid>
              <a:tr h="260330">
                <a:tc>
                  <a:txBody>
                    <a:bodyPr/>
                    <a:lstStyle/>
                    <a:p>
                      <a:r>
                        <a:rPr lang="en-US" dirty="0"/>
                        <a:t>A</a:t>
                      </a:r>
                    </a:p>
                  </a:txBody>
                  <a:tcPr/>
                </a:tc>
                <a:tc>
                  <a:txBody>
                    <a:bodyPr/>
                    <a:lstStyle/>
                    <a:p>
                      <a:r>
                        <a:rPr lang="en-US" dirty="0"/>
                        <a:t>B</a:t>
                      </a:r>
                    </a:p>
                  </a:txBody>
                  <a:tcPr/>
                </a:tc>
                <a:tc>
                  <a:txBody>
                    <a:bodyPr/>
                    <a:lstStyle/>
                    <a:p>
                      <a:r>
                        <a:rPr lang="en-US" dirty="0"/>
                        <a:t>Y</a:t>
                      </a:r>
                    </a:p>
                  </a:txBody>
                  <a:tcPr/>
                </a:tc>
                <a:extLst>
                  <a:ext uri="{0D108BD9-81ED-4DB2-BD59-A6C34878D82A}">
                    <a16:rowId xmlns:a16="http://schemas.microsoft.com/office/drawing/2014/main" val="1236933833"/>
                  </a:ext>
                </a:extLst>
              </a:tr>
              <a:tr h="260330">
                <a:tc>
                  <a:txBody>
                    <a:bodyPr/>
                    <a:lstStyle/>
                    <a:p>
                      <a:r>
                        <a:rPr lang="en-US" dirty="0"/>
                        <a:t>0</a:t>
                      </a:r>
                    </a:p>
                  </a:txBody>
                  <a:tcPr>
                    <a:solidFill>
                      <a:srgbClr val="00B0F0"/>
                    </a:solidFill>
                  </a:tcPr>
                </a:tc>
                <a:tc>
                  <a:txBody>
                    <a:bodyPr/>
                    <a:lstStyle/>
                    <a:p>
                      <a:r>
                        <a:rPr lang="en-US" dirty="0"/>
                        <a:t>0</a:t>
                      </a:r>
                    </a:p>
                  </a:txBody>
                  <a:tcPr>
                    <a:solidFill>
                      <a:srgbClr val="00B0F0"/>
                    </a:solidFill>
                  </a:tcPr>
                </a:tc>
                <a:tc>
                  <a:txBody>
                    <a:bodyPr/>
                    <a:lstStyle/>
                    <a:p>
                      <a:r>
                        <a:rPr lang="en-US" dirty="0"/>
                        <a:t>1</a:t>
                      </a:r>
                    </a:p>
                  </a:txBody>
                  <a:tcPr>
                    <a:solidFill>
                      <a:srgbClr val="00B0F0"/>
                    </a:solidFill>
                  </a:tcPr>
                </a:tc>
                <a:extLst>
                  <a:ext uri="{0D108BD9-81ED-4DB2-BD59-A6C34878D82A}">
                    <a16:rowId xmlns:a16="http://schemas.microsoft.com/office/drawing/2014/main" val="134255957"/>
                  </a:ext>
                </a:extLst>
              </a:tr>
              <a:tr h="260330">
                <a:tc>
                  <a:txBody>
                    <a:bodyPr/>
                    <a:lstStyle/>
                    <a:p>
                      <a:r>
                        <a:rPr lang="en-US" dirty="0"/>
                        <a:t>0</a:t>
                      </a:r>
                    </a:p>
                  </a:txBody>
                  <a:tcPr>
                    <a:solidFill>
                      <a:srgbClr val="00B0F0"/>
                    </a:solidFill>
                  </a:tcPr>
                </a:tc>
                <a:tc>
                  <a:txBody>
                    <a:bodyPr/>
                    <a:lstStyle/>
                    <a:p>
                      <a:r>
                        <a:rPr lang="en-US" dirty="0"/>
                        <a:t>1</a:t>
                      </a:r>
                    </a:p>
                  </a:txBody>
                  <a:tcPr>
                    <a:solidFill>
                      <a:srgbClr val="00B0F0"/>
                    </a:solidFill>
                  </a:tcPr>
                </a:tc>
                <a:tc>
                  <a:txBody>
                    <a:bodyPr/>
                    <a:lstStyle/>
                    <a:p>
                      <a:r>
                        <a:rPr lang="en-US" dirty="0"/>
                        <a:t>1</a:t>
                      </a:r>
                    </a:p>
                  </a:txBody>
                  <a:tcPr>
                    <a:solidFill>
                      <a:srgbClr val="00B0F0"/>
                    </a:solidFill>
                  </a:tcPr>
                </a:tc>
                <a:extLst>
                  <a:ext uri="{0D108BD9-81ED-4DB2-BD59-A6C34878D82A}">
                    <a16:rowId xmlns:a16="http://schemas.microsoft.com/office/drawing/2014/main" val="260358105"/>
                  </a:ext>
                </a:extLst>
              </a:tr>
              <a:tr h="260330">
                <a:tc>
                  <a:txBody>
                    <a:bodyPr/>
                    <a:lstStyle/>
                    <a:p>
                      <a:r>
                        <a:rPr lang="en-US" dirty="0"/>
                        <a:t>1</a:t>
                      </a:r>
                    </a:p>
                  </a:txBody>
                  <a:tcPr>
                    <a:solidFill>
                      <a:srgbClr val="00B0F0"/>
                    </a:solidFill>
                  </a:tcPr>
                </a:tc>
                <a:tc>
                  <a:txBody>
                    <a:bodyPr/>
                    <a:lstStyle/>
                    <a:p>
                      <a:r>
                        <a:rPr lang="en-US" dirty="0"/>
                        <a:t>0</a:t>
                      </a:r>
                    </a:p>
                  </a:txBody>
                  <a:tcPr>
                    <a:solidFill>
                      <a:srgbClr val="00B0F0"/>
                    </a:solidFill>
                  </a:tcPr>
                </a:tc>
                <a:tc>
                  <a:txBody>
                    <a:bodyPr/>
                    <a:lstStyle/>
                    <a:p>
                      <a:r>
                        <a:rPr lang="en-US" dirty="0"/>
                        <a:t>1</a:t>
                      </a:r>
                    </a:p>
                  </a:txBody>
                  <a:tcPr>
                    <a:solidFill>
                      <a:srgbClr val="00B0F0"/>
                    </a:solidFill>
                  </a:tcPr>
                </a:tc>
                <a:extLst>
                  <a:ext uri="{0D108BD9-81ED-4DB2-BD59-A6C34878D82A}">
                    <a16:rowId xmlns:a16="http://schemas.microsoft.com/office/drawing/2014/main" val="2029191624"/>
                  </a:ext>
                </a:extLst>
              </a:tr>
              <a:tr h="260330">
                <a:tc>
                  <a:txBody>
                    <a:bodyPr/>
                    <a:lstStyle/>
                    <a:p>
                      <a:r>
                        <a:rPr lang="en-US" dirty="0"/>
                        <a:t>1</a:t>
                      </a:r>
                    </a:p>
                  </a:txBody>
                  <a:tcPr>
                    <a:noFill/>
                  </a:tcPr>
                </a:tc>
                <a:tc>
                  <a:txBody>
                    <a:bodyPr/>
                    <a:lstStyle/>
                    <a:p>
                      <a:r>
                        <a:rPr lang="en-US" dirty="0"/>
                        <a:t>1</a:t>
                      </a:r>
                    </a:p>
                  </a:txBody>
                  <a:tcPr>
                    <a:noFill/>
                  </a:tcPr>
                </a:tc>
                <a:tc>
                  <a:txBody>
                    <a:bodyPr/>
                    <a:lstStyle/>
                    <a:p>
                      <a:r>
                        <a:rPr lang="en-US" dirty="0"/>
                        <a:t>0</a:t>
                      </a:r>
                    </a:p>
                  </a:txBody>
                  <a:tcPr>
                    <a:noFill/>
                  </a:tcPr>
                </a:tc>
                <a:extLst>
                  <a:ext uri="{0D108BD9-81ED-4DB2-BD59-A6C34878D82A}">
                    <a16:rowId xmlns:a16="http://schemas.microsoft.com/office/drawing/2014/main" val="2666257062"/>
                  </a:ext>
                </a:extLst>
              </a:tr>
            </a:tbl>
          </a:graphicData>
        </a:graphic>
      </p:graphicFrame>
    </p:spTree>
    <p:extLst>
      <p:ext uri="{BB962C8B-B14F-4D97-AF65-F5344CB8AC3E}">
        <p14:creationId xmlns:p14="http://schemas.microsoft.com/office/powerpoint/2010/main" val="1817552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7030A0"/>
            </a:gs>
            <a:gs pos="80000">
              <a:schemeClr val="bg1"/>
            </a:gs>
            <a:gs pos="5000">
              <a:srgbClr val="002060"/>
            </a:gs>
            <a:gs pos="26000">
              <a:schemeClr val="bg1"/>
            </a:gs>
            <a:gs pos="97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5FA3B-A5D9-4EA8-A8C1-DEBCF254256A}"/>
              </a:ext>
            </a:extLst>
          </p:cNvPr>
          <p:cNvSpPr>
            <a:spLocks noGrp="1"/>
          </p:cNvSpPr>
          <p:nvPr>
            <p:ph type="title"/>
          </p:nvPr>
        </p:nvSpPr>
        <p:spPr>
          <a:xfrm>
            <a:off x="2015113" y="307744"/>
            <a:ext cx="8161774" cy="739821"/>
          </a:xfrm>
        </p:spPr>
        <p:txBody>
          <a:bodyPr>
            <a:normAutofit fontScale="90000"/>
          </a:bodyPr>
          <a:lstStyle/>
          <a:p>
            <a:r>
              <a:rPr lang="en-US" sz="2800" i="0" dirty="0">
                <a:solidFill>
                  <a:srgbClr val="000000"/>
                </a:solidFill>
                <a:effectLst/>
              </a:rPr>
              <a:t>Basic operation of active pull up TTL</a:t>
            </a:r>
            <a:endParaRPr lang="en-US" dirty="0"/>
          </a:p>
        </p:txBody>
      </p:sp>
      <p:sp>
        <p:nvSpPr>
          <p:cNvPr id="3" name="Content Placeholder 2">
            <a:extLst>
              <a:ext uri="{FF2B5EF4-FFF2-40B4-BE49-F238E27FC236}">
                <a16:creationId xmlns:a16="http://schemas.microsoft.com/office/drawing/2014/main" id="{F0DF0382-6F10-4F4E-A2A7-F5837F0237B4}"/>
              </a:ext>
            </a:extLst>
          </p:cNvPr>
          <p:cNvSpPr>
            <a:spLocks noGrp="1"/>
          </p:cNvSpPr>
          <p:nvPr>
            <p:ph idx="1"/>
          </p:nvPr>
        </p:nvSpPr>
        <p:spPr>
          <a:xfrm>
            <a:off x="257451" y="1349406"/>
            <a:ext cx="11185865" cy="5378404"/>
          </a:xfrm>
        </p:spPr>
        <p:txBody>
          <a:bodyPr>
            <a:normAutofit/>
          </a:bodyPr>
          <a:lstStyle/>
          <a:p>
            <a:r>
              <a:rPr lang="en-US" sz="1800" b="1" u="sng" dirty="0"/>
              <a:t>CASE 2: (All inputs are 1 or HIGH): </a:t>
            </a:r>
          </a:p>
          <a:p>
            <a:r>
              <a:rPr lang="en-US" sz="1800" dirty="0"/>
              <a:t>A = 1 and B = 1 </a:t>
            </a:r>
          </a:p>
          <a:p>
            <a:r>
              <a:rPr lang="en-US" sz="1800" dirty="0"/>
              <a:t>For the corresponding inputs,  Emitter-Base junctions of  T1 is “Reverse Biased” (Open </a:t>
            </a:r>
            <a:r>
              <a:rPr lang="en-US" sz="1800" dirty="0" err="1"/>
              <a:t>ckt</a:t>
            </a:r>
            <a:r>
              <a:rPr lang="en-US" sz="1800" dirty="0"/>
              <a:t>)</a:t>
            </a:r>
          </a:p>
          <a:p>
            <a:r>
              <a:rPr lang="en-US" sz="1800" dirty="0"/>
              <a:t>So current from </a:t>
            </a:r>
            <a:r>
              <a:rPr lang="en-US" sz="1800" dirty="0" err="1"/>
              <a:t>Vcc</a:t>
            </a:r>
            <a:r>
              <a:rPr lang="en-US" sz="1800" dirty="0"/>
              <a:t> flows through that base-collector junction of T1 to the base of T2</a:t>
            </a:r>
          </a:p>
          <a:p>
            <a:r>
              <a:rPr lang="en-US" sz="1800" dirty="0"/>
              <a:t>In this case, the BC junction of T1 is forward-biased and EB junctions of T1 </a:t>
            </a:r>
            <a:r>
              <a:rPr lang="en-US" dirty="0"/>
              <a:t>are </a:t>
            </a:r>
            <a:r>
              <a:rPr lang="en-US" sz="1800" dirty="0"/>
              <a:t>reversed bias</a:t>
            </a:r>
          </a:p>
          <a:p>
            <a:r>
              <a:rPr lang="en-US" dirty="0"/>
              <a:t>As sufficient voltage flows to the base of T2, so T2 is ON</a:t>
            </a:r>
          </a:p>
          <a:p>
            <a:r>
              <a:rPr lang="en-US" dirty="0"/>
              <a:t>When T2 is ON, </a:t>
            </a:r>
            <a:r>
              <a:rPr lang="en-US" sz="1800" dirty="0"/>
              <a:t>I</a:t>
            </a:r>
            <a:r>
              <a:rPr lang="en-US" sz="1200" dirty="0"/>
              <a:t>E2 </a:t>
            </a:r>
            <a:r>
              <a:rPr lang="en-US" sz="1800" dirty="0"/>
              <a:t> flows to the base of T3 and turns it ON (</a:t>
            </a:r>
            <a:r>
              <a:rPr lang="en-US" sz="1800" dirty="0" err="1"/>
              <a:t>i.e</a:t>
            </a:r>
            <a:r>
              <a:rPr lang="en-US" sz="1800" dirty="0"/>
              <a:t> short </a:t>
            </a:r>
            <a:r>
              <a:rPr lang="en-US" sz="1800" dirty="0" err="1"/>
              <a:t>ckt</a:t>
            </a:r>
            <a:r>
              <a:rPr lang="en-US" sz="1800" dirty="0"/>
              <a:t> created)</a:t>
            </a:r>
          </a:p>
          <a:p>
            <a:r>
              <a:rPr lang="en-US" sz="1800" dirty="0"/>
              <a:t>Vo will be thus connected to GND through the short </a:t>
            </a:r>
            <a:r>
              <a:rPr lang="en-US" sz="1800" dirty="0" err="1"/>
              <a:t>ckt</a:t>
            </a:r>
            <a:r>
              <a:rPr lang="en-US" sz="1800" dirty="0"/>
              <a:t> </a:t>
            </a:r>
            <a:r>
              <a:rPr lang="en-US" sz="1800" dirty="0" err="1"/>
              <a:t>i.e</a:t>
            </a:r>
            <a:r>
              <a:rPr lang="en-US" sz="1800" dirty="0"/>
              <a:t> Vo = LOW</a:t>
            </a:r>
          </a:p>
          <a:p>
            <a:r>
              <a:rPr lang="en-US" sz="1800" dirty="0"/>
              <a:t>In this case, voltage at B4 </a:t>
            </a:r>
            <a:r>
              <a:rPr lang="en-US" dirty="0"/>
              <a:t>= V</a:t>
            </a:r>
            <a:r>
              <a:rPr lang="en-US" sz="1400" dirty="0"/>
              <a:t>CE2</a:t>
            </a:r>
            <a:r>
              <a:rPr lang="en-US" dirty="0"/>
              <a:t> (sat) + V</a:t>
            </a:r>
            <a:r>
              <a:rPr lang="en-US" sz="1400" dirty="0"/>
              <a:t>BE3</a:t>
            </a:r>
            <a:r>
              <a:rPr lang="en-US" dirty="0"/>
              <a:t> (sat) = 0.2+0.8= 1 V  (As T2 and T3 is ON)</a:t>
            </a:r>
          </a:p>
          <a:p>
            <a:r>
              <a:rPr lang="en-US" sz="1800" dirty="0"/>
              <a:t>But to turn ON T4, </a:t>
            </a:r>
            <a:r>
              <a:rPr lang="en-US" dirty="0"/>
              <a:t>minimum voltage required at B4 = V</a:t>
            </a:r>
            <a:r>
              <a:rPr lang="en-US" sz="1400" dirty="0"/>
              <a:t>BE4</a:t>
            </a:r>
            <a:r>
              <a:rPr lang="en-US" dirty="0"/>
              <a:t> + V</a:t>
            </a:r>
            <a:r>
              <a:rPr lang="en-US" sz="1400" dirty="0"/>
              <a:t>D = </a:t>
            </a:r>
            <a:r>
              <a:rPr lang="en-US" dirty="0"/>
              <a:t>0.5 + 0.6 (cut-in voltages) = 1.1 V</a:t>
            </a:r>
          </a:p>
          <a:p>
            <a:r>
              <a:rPr lang="en-US" dirty="0"/>
              <a:t>As available voltage at B4 is less than the minimum required voltage, so T4 remains OFF(Open </a:t>
            </a:r>
            <a:r>
              <a:rPr lang="en-US" dirty="0" err="1"/>
              <a:t>ckt</a:t>
            </a:r>
            <a:r>
              <a:rPr lang="en-US" dirty="0"/>
              <a:t>) in this case and thus creates a very high resistance (Open </a:t>
            </a:r>
            <a:r>
              <a:rPr lang="en-US" dirty="0" err="1"/>
              <a:t>ckt</a:t>
            </a:r>
            <a:r>
              <a:rPr lang="en-US" dirty="0"/>
              <a:t>) which fulfills our requirement of high resistance when T3 is ON (as higher resistance will allow smaller current </a:t>
            </a:r>
            <a:r>
              <a:rPr lang="en-US" i="1" dirty="0" err="1"/>
              <a:t>Ic</a:t>
            </a:r>
            <a:r>
              <a:rPr lang="en-US" i="1" dirty="0"/>
              <a:t>(sat) </a:t>
            </a:r>
            <a:r>
              <a:rPr lang="en-US" dirty="0"/>
              <a:t>value)</a:t>
            </a:r>
          </a:p>
          <a:p>
            <a:endParaRPr lang="en-US" dirty="0"/>
          </a:p>
          <a:p>
            <a:endParaRPr lang="en-US" dirty="0"/>
          </a:p>
          <a:p>
            <a:endParaRPr lang="en-US" sz="1800" dirty="0"/>
          </a:p>
          <a:p>
            <a:endParaRPr lang="en-US" dirty="0"/>
          </a:p>
        </p:txBody>
      </p:sp>
      <p:graphicFrame>
        <p:nvGraphicFramePr>
          <p:cNvPr id="4" name="Table 5">
            <a:extLst>
              <a:ext uri="{FF2B5EF4-FFF2-40B4-BE49-F238E27FC236}">
                <a16:creationId xmlns:a16="http://schemas.microsoft.com/office/drawing/2014/main" id="{811B6BA7-5453-471F-B3F6-36A50C4021D0}"/>
              </a:ext>
            </a:extLst>
          </p:cNvPr>
          <p:cNvGraphicFramePr>
            <a:graphicFrameLocks noGrp="1"/>
          </p:cNvGraphicFramePr>
          <p:nvPr>
            <p:extLst>
              <p:ext uri="{D42A27DB-BD31-4B8C-83A1-F6EECF244321}">
                <p14:modId xmlns:p14="http://schemas.microsoft.com/office/powerpoint/2010/main" val="3943102583"/>
              </p:ext>
            </p:extLst>
          </p:nvPr>
        </p:nvGraphicFramePr>
        <p:xfrm>
          <a:off x="9768276" y="1182949"/>
          <a:ext cx="2423724" cy="1828800"/>
        </p:xfrm>
        <a:graphic>
          <a:graphicData uri="http://schemas.openxmlformats.org/drawingml/2006/table">
            <a:tbl>
              <a:tblPr firstRow="1" bandRow="1">
                <a:tableStyleId>{616DA210-FB5B-4158-B5E0-FEB733F419BA}</a:tableStyleId>
              </a:tblPr>
              <a:tblGrid>
                <a:gridCol w="807908">
                  <a:extLst>
                    <a:ext uri="{9D8B030D-6E8A-4147-A177-3AD203B41FA5}">
                      <a16:colId xmlns:a16="http://schemas.microsoft.com/office/drawing/2014/main" val="1097600526"/>
                    </a:ext>
                  </a:extLst>
                </a:gridCol>
                <a:gridCol w="807908">
                  <a:extLst>
                    <a:ext uri="{9D8B030D-6E8A-4147-A177-3AD203B41FA5}">
                      <a16:colId xmlns:a16="http://schemas.microsoft.com/office/drawing/2014/main" val="752023540"/>
                    </a:ext>
                  </a:extLst>
                </a:gridCol>
                <a:gridCol w="807908">
                  <a:extLst>
                    <a:ext uri="{9D8B030D-6E8A-4147-A177-3AD203B41FA5}">
                      <a16:colId xmlns:a16="http://schemas.microsoft.com/office/drawing/2014/main" val="3624051143"/>
                    </a:ext>
                  </a:extLst>
                </a:gridCol>
              </a:tblGrid>
              <a:tr h="260330">
                <a:tc>
                  <a:txBody>
                    <a:bodyPr/>
                    <a:lstStyle/>
                    <a:p>
                      <a:r>
                        <a:rPr lang="en-US" dirty="0"/>
                        <a:t>A</a:t>
                      </a:r>
                    </a:p>
                  </a:txBody>
                  <a:tcPr/>
                </a:tc>
                <a:tc>
                  <a:txBody>
                    <a:bodyPr/>
                    <a:lstStyle/>
                    <a:p>
                      <a:r>
                        <a:rPr lang="en-US" dirty="0"/>
                        <a:t>B</a:t>
                      </a:r>
                    </a:p>
                  </a:txBody>
                  <a:tcPr/>
                </a:tc>
                <a:tc>
                  <a:txBody>
                    <a:bodyPr/>
                    <a:lstStyle/>
                    <a:p>
                      <a:r>
                        <a:rPr lang="en-US" dirty="0"/>
                        <a:t>Y</a:t>
                      </a:r>
                    </a:p>
                  </a:txBody>
                  <a:tcPr/>
                </a:tc>
                <a:extLst>
                  <a:ext uri="{0D108BD9-81ED-4DB2-BD59-A6C34878D82A}">
                    <a16:rowId xmlns:a16="http://schemas.microsoft.com/office/drawing/2014/main" val="1236933833"/>
                  </a:ext>
                </a:extLst>
              </a:tr>
              <a:tr h="260330">
                <a:tc>
                  <a:txBody>
                    <a:bodyPr/>
                    <a:lstStyle/>
                    <a:p>
                      <a:r>
                        <a:rPr lang="en-US" dirty="0"/>
                        <a:t>0</a:t>
                      </a:r>
                    </a:p>
                  </a:txBody>
                  <a:tcPr>
                    <a:solidFill>
                      <a:schemeClr val="bg1"/>
                    </a:solidFill>
                  </a:tcPr>
                </a:tc>
                <a:tc>
                  <a:txBody>
                    <a:bodyPr/>
                    <a:lstStyle/>
                    <a:p>
                      <a:r>
                        <a:rPr lang="en-US" dirty="0"/>
                        <a:t>0</a:t>
                      </a:r>
                    </a:p>
                  </a:txBody>
                  <a:tcPr>
                    <a:solidFill>
                      <a:schemeClr val="bg1"/>
                    </a:solidFill>
                  </a:tcPr>
                </a:tc>
                <a:tc>
                  <a:txBody>
                    <a:bodyPr/>
                    <a:lstStyle/>
                    <a:p>
                      <a:r>
                        <a:rPr lang="en-US" dirty="0"/>
                        <a:t>1</a:t>
                      </a:r>
                    </a:p>
                  </a:txBody>
                  <a:tcPr>
                    <a:solidFill>
                      <a:schemeClr val="bg1"/>
                    </a:solidFill>
                  </a:tcPr>
                </a:tc>
                <a:extLst>
                  <a:ext uri="{0D108BD9-81ED-4DB2-BD59-A6C34878D82A}">
                    <a16:rowId xmlns:a16="http://schemas.microsoft.com/office/drawing/2014/main" val="134255957"/>
                  </a:ext>
                </a:extLst>
              </a:tr>
              <a:tr h="260330">
                <a:tc>
                  <a:txBody>
                    <a:bodyPr/>
                    <a:lstStyle/>
                    <a:p>
                      <a:r>
                        <a:rPr lang="en-US" dirty="0"/>
                        <a:t>0</a:t>
                      </a:r>
                    </a:p>
                  </a:txBody>
                  <a:tcPr>
                    <a:solidFill>
                      <a:schemeClr val="bg1"/>
                    </a:solidFill>
                  </a:tcPr>
                </a:tc>
                <a:tc>
                  <a:txBody>
                    <a:bodyPr/>
                    <a:lstStyle/>
                    <a:p>
                      <a:r>
                        <a:rPr lang="en-US" dirty="0"/>
                        <a:t>1</a:t>
                      </a:r>
                    </a:p>
                  </a:txBody>
                  <a:tcPr>
                    <a:solidFill>
                      <a:schemeClr val="bg1"/>
                    </a:solidFill>
                  </a:tcPr>
                </a:tc>
                <a:tc>
                  <a:txBody>
                    <a:bodyPr/>
                    <a:lstStyle/>
                    <a:p>
                      <a:r>
                        <a:rPr lang="en-US" dirty="0"/>
                        <a:t>1</a:t>
                      </a:r>
                    </a:p>
                  </a:txBody>
                  <a:tcPr>
                    <a:solidFill>
                      <a:schemeClr val="bg1"/>
                    </a:solidFill>
                  </a:tcPr>
                </a:tc>
                <a:extLst>
                  <a:ext uri="{0D108BD9-81ED-4DB2-BD59-A6C34878D82A}">
                    <a16:rowId xmlns:a16="http://schemas.microsoft.com/office/drawing/2014/main" val="260358105"/>
                  </a:ext>
                </a:extLst>
              </a:tr>
              <a:tr h="260330">
                <a:tc>
                  <a:txBody>
                    <a:bodyPr/>
                    <a:lstStyle/>
                    <a:p>
                      <a:r>
                        <a:rPr lang="en-US" dirty="0"/>
                        <a:t>1</a:t>
                      </a:r>
                    </a:p>
                  </a:txBody>
                  <a:tcPr>
                    <a:solidFill>
                      <a:schemeClr val="bg1"/>
                    </a:solidFill>
                  </a:tcPr>
                </a:tc>
                <a:tc>
                  <a:txBody>
                    <a:bodyPr/>
                    <a:lstStyle/>
                    <a:p>
                      <a:r>
                        <a:rPr lang="en-US" dirty="0"/>
                        <a:t>0</a:t>
                      </a:r>
                    </a:p>
                  </a:txBody>
                  <a:tcPr>
                    <a:solidFill>
                      <a:schemeClr val="bg1"/>
                    </a:solidFill>
                  </a:tcPr>
                </a:tc>
                <a:tc>
                  <a:txBody>
                    <a:bodyPr/>
                    <a:lstStyle/>
                    <a:p>
                      <a:r>
                        <a:rPr lang="en-US" dirty="0"/>
                        <a:t>1</a:t>
                      </a:r>
                    </a:p>
                  </a:txBody>
                  <a:tcPr>
                    <a:solidFill>
                      <a:schemeClr val="bg1"/>
                    </a:solidFill>
                  </a:tcPr>
                </a:tc>
                <a:extLst>
                  <a:ext uri="{0D108BD9-81ED-4DB2-BD59-A6C34878D82A}">
                    <a16:rowId xmlns:a16="http://schemas.microsoft.com/office/drawing/2014/main" val="2029191624"/>
                  </a:ext>
                </a:extLst>
              </a:tr>
              <a:tr h="260330">
                <a:tc>
                  <a:txBody>
                    <a:bodyPr/>
                    <a:lstStyle/>
                    <a:p>
                      <a:r>
                        <a:rPr lang="en-US" dirty="0"/>
                        <a:t>1</a:t>
                      </a:r>
                    </a:p>
                  </a:txBody>
                  <a:tcPr>
                    <a:solidFill>
                      <a:schemeClr val="accent5"/>
                    </a:solidFill>
                  </a:tcPr>
                </a:tc>
                <a:tc>
                  <a:txBody>
                    <a:bodyPr/>
                    <a:lstStyle/>
                    <a:p>
                      <a:r>
                        <a:rPr lang="en-US" dirty="0"/>
                        <a:t>1</a:t>
                      </a:r>
                    </a:p>
                  </a:txBody>
                  <a:tcPr>
                    <a:solidFill>
                      <a:schemeClr val="accent5"/>
                    </a:solidFill>
                  </a:tcPr>
                </a:tc>
                <a:tc>
                  <a:txBody>
                    <a:bodyPr/>
                    <a:lstStyle/>
                    <a:p>
                      <a:r>
                        <a:rPr lang="en-US" dirty="0"/>
                        <a:t>0</a:t>
                      </a:r>
                    </a:p>
                  </a:txBody>
                  <a:tcPr>
                    <a:solidFill>
                      <a:schemeClr val="accent5"/>
                    </a:solidFill>
                  </a:tcPr>
                </a:tc>
                <a:extLst>
                  <a:ext uri="{0D108BD9-81ED-4DB2-BD59-A6C34878D82A}">
                    <a16:rowId xmlns:a16="http://schemas.microsoft.com/office/drawing/2014/main" val="2666257062"/>
                  </a:ext>
                </a:extLst>
              </a:tr>
            </a:tbl>
          </a:graphicData>
        </a:graphic>
      </p:graphicFrame>
    </p:spTree>
    <p:extLst>
      <p:ext uri="{BB962C8B-B14F-4D97-AF65-F5344CB8AC3E}">
        <p14:creationId xmlns:p14="http://schemas.microsoft.com/office/powerpoint/2010/main" val="216300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BFAAD-B7CE-49B1-862F-5C61A93DCFFD}"/>
              </a:ext>
            </a:extLst>
          </p:cNvPr>
          <p:cNvSpPr>
            <a:spLocks noGrp="1"/>
          </p:cNvSpPr>
          <p:nvPr>
            <p:ph type="title"/>
          </p:nvPr>
        </p:nvSpPr>
        <p:spPr/>
        <p:txBody>
          <a:bodyPr/>
          <a:lstStyle/>
          <a:p>
            <a:r>
              <a:rPr lang="en-US" dirty="0"/>
              <a:t>Summary of Active pull-up</a:t>
            </a:r>
          </a:p>
        </p:txBody>
      </p:sp>
      <p:sp>
        <p:nvSpPr>
          <p:cNvPr id="3" name="Content Placeholder 2">
            <a:extLst>
              <a:ext uri="{FF2B5EF4-FFF2-40B4-BE49-F238E27FC236}">
                <a16:creationId xmlns:a16="http://schemas.microsoft.com/office/drawing/2014/main" id="{ACDC80FB-870C-42DD-ADE3-ADE6CDF8D955}"/>
              </a:ext>
            </a:extLst>
          </p:cNvPr>
          <p:cNvSpPr>
            <a:spLocks noGrp="1"/>
          </p:cNvSpPr>
          <p:nvPr>
            <p:ph idx="1"/>
          </p:nvPr>
        </p:nvSpPr>
        <p:spPr>
          <a:xfrm>
            <a:off x="2231136" y="2638044"/>
            <a:ext cx="7995940" cy="3878166"/>
          </a:xfrm>
        </p:spPr>
        <p:txBody>
          <a:bodyPr>
            <a:normAutofit/>
          </a:bodyPr>
          <a:lstStyle/>
          <a:p>
            <a:r>
              <a:rPr lang="en-US" sz="2000" dirty="0"/>
              <a:t>Thus active pull-up configuration was needed for the capacitive load at the output of TTL gate</a:t>
            </a:r>
          </a:p>
          <a:p>
            <a:r>
              <a:rPr lang="en-US" sz="2000" dirty="0"/>
              <a:t>When T3 is ON,  active pull-up configuration offers HIGH impedance by keeping T4 OFF </a:t>
            </a:r>
          </a:p>
          <a:p>
            <a:r>
              <a:rPr lang="en-US" sz="2000" dirty="0"/>
              <a:t>And when T3 is OFF, it offers very LOW impedance as required for reducing propagation delay</a:t>
            </a:r>
          </a:p>
          <a:p>
            <a:r>
              <a:rPr lang="en-US" sz="2000" dirty="0"/>
              <a:t>Thus in this way it removes the conflicts arising in the basic TTL gate structure.</a:t>
            </a:r>
          </a:p>
        </p:txBody>
      </p:sp>
    </p:spTree>
    <p:extLst>
      <p:ext uri="{BB962C8B-B14F-4D97-AF65-F5344CB8AC3E}">
        <p14:creationId xmlns:p14="http://schemas.microsoft.com/office/powerpoint/2010/main" val="4213695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1AD18F5-851E-43FA-924F-40F6199CE18E}"/>
              </a:ext>
            </a:extLst>
          </p:cNvPr>
          <p:cNvSpPr txBox="1">
            <a:spLocks/>
          </p:cNvSpPr>
          <p:nvPr/>
        </p:nvSpPr>
        <p:spPr>
          <a:xfrm>
            <a:off x="738578" y="585926"/>
            <a:ext cx="10853927" cy="1154097"/>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a:t>Practice problems</a:t>
            </a:r>
            <a:endParaRPr lang="en-US" dirty="0"/>
          </a:p>
        </p:txBody>
      </p:sp>
      <p:sp>
        <p:nvSpPr>
          <p:cNvPr id="11" name="Content Placeholder 2">
            <a:extLst>
              <a:ext uri="{FF2B5EF4-FFF2-40B4-BE49-F238E27FC236}">
                <a16:creationId xmlns:a16="http://schemas.microsoft.com/office/drawing/2014/main" id="{B576EE09-0F22-4454-B398-A70F0577ECD0}"/>
              </a:ext>
            </a:extLst>
          </p:cNvPr>
          <p:cNvSpPr txBox="1">
            <a:spLocks/>
          </p:cNvSpPr>
          <p:nvPr/>
        </p:nvSpPr>
        <p:spPr>
          <a:xfrm>
            <a:off x="1109709" y="2024108"/>
            <a:ext cx="10111666" cy="527838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sz="2400" dirty="0"/>
              <a:t>** Must Do Exercise Problem Numbers:</a:t>
            </a:r>
          </a:p>
          <a:p>
            <a:pPr marL="0" indent="0">
              <a:buNone/>
            </a:pPr>
            <a:endParaRPr lang="en-US" sz="2400" dirty="0"/>
          </a:p>
          <a:p>
            <a:pPr marL="0" indent="0">
              <a:buNone/>
            </a:pPr>
            <a:r>
              <a:rPr lang="en-US" dirty="0"/>
              <a:t> </a:t>
            </a:r>
            <a:r>
              <a:rPr lang="en-US" sz="2400" dirty="0">
                <a:solidFill>
                  <a:srgbClr val="FF0000"/>
                </a:solidFill>
              </a:rPr>
              <a:t>8.2, 8.3, 8.4, 8.5, 8.6, 8.7 and 8.8  from </a:t>
            </a:r>
            <a:r>
              <a:rPr lang="en-US" sz="2400" dirty="0"/>
              <a:t>(</a:t>
            </a:r>
            <a:r>
              <a:rPr lang="en-US" sz="2400" b="1" dirty="0">
                <a:latin typeface="CIDFont+F1"/>
              </a:rPr>
              <a:t>Chapter 8 - </a:t>
            </a:r>
            <a:r>
              <a:rPr lang="en-US" sz="2400" i="0" u="none" strike="noStrike" baseline="0" dirty="0">
                <a:latin typeface="CIDFont+F5"/>
              </a:rPr>
              <a:t>Digital Systems Principles and Applications (8</a:t>
            </a:r>
            <a:r>
              <a:rPr lang="en-US" sz="2400" i="0" u="none" strike="noStrike" baseline="30000" dirty="0">
                <a:latin typeface="CIDFont+F5"/>
              </a:rPr>
              <a:t>th</a:t>
            </a:r>
            <a:r>
              <a:rPr lang="en-US" sz="2400" i="0" u="none" strike="noStrike" baseline="0" dirty="0">
                <a:latin typeface="CIDFont+F5"/>
              </a:rPr>
              <a:t> edition) by Ronald J. </a:t>
            </a:r>
            <a:r>
              <a:rPr lang="en-US" sz="2400" i="0" u="none" strike="noStrike" baseline="0" dirty="0" err="1">
                <a:latin typeface="CIDFont+F5"/>
              </a:rPr>
              <a:t>Tocci</a:t>
            </a:r>
            <a:r>
              <a:rPr lang="en-US" sz="2400" dirty="0"/>
              <a:t>) </a:t>
            </a:r>
          </a:p>
          <a:p>
            <a:pPr marL="0" indent="0">
              <a:buNone/>
            </a:pPr>
            <a:endParaRPr lang="en-US" sz="2400" dirty="0"/>
          </a:p>
          <a:p>
            <a:pPr marL="0" indent="0">
              <a:buNone/>
            </a:pPr>
            <a:r>
              <a:rPr lang="en-US" sz="2400" dirty="0"/>
              <a:t>** Necessary datasheet or table will be given during the exam. </a:t>
            </a:r>
          </a:p>
        </p:txBody>
      </p:sp>
    </p:spTree>
    <p:extLst>
      <p:ext uri="{BB962C8B-B14F-4D97-AF65-F5344CB8AC3E}">
        <p14:creationId xmlns:p14="http://schemas.microsoft.com/office/powerpoint/2010/main" val="34240651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1A0F7-9716-43C9-A1CD-9C3967F4144F}"/>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63D854C3-632C-4AC0-95C6-5393F67F1924}"/>
              </a:ext>
            </a:extLst>
          </p:cNvPr>
          <p:cNvSpPr>
            <a:spLocks noGrp="1"/>
          </p:cNvSpPr>
          <p:nvPr>
            <p:ph idx="1"/>
          </p:nvPr>
        </p:nvSpPr>
        <p:spPr>
          <a:xfrm>
            <a:off x="855096" y="2574524"/>
            <a:ext cx="10676997" cy="3514093"/>
          </a:xfrm>
        </p:spPr>
        <p:txBody>
          <a:bodyPr>
            <a:normAutofit lnSpcReduction="10000"/>
          </a:bodyPr>
          <a:lstStyle/>
          <a:p>
            <a:pPr marL="0" indent="0">
              <a:buNone/>
            </a:pPr>
            <a:r>
              <a:rPr lang="en-US" sz="2800" b="1" dirty="0"/>
              <a:t>**Class recordings and ppt lectures</a:t>
            </a:r>
          </a:p>
          <a:p>
            <a:pPr marL="0" indent="0">
              <a:buNone/>
            </a:pPr>
            <a:r>
              <a:rPr lang="en-US" sz="2800" b="1" dirty="0"/>
              <a:t>**Books:  </a:t>
            </a:r>
          </a:p>
          <a:p>
            <a:r>
              <a:rPr lang="en-US" sz="2400" b="1" dirty="0"/>
              <a:t>Chapter 4 - </a:t>
            </a:r>
            <a:r>
              <a:rPr lang="en-US" sz="2400" dirty="0"/>
              <a:t>“Modern Digital Electronics” </a:t>
            </a:r>
            <a:r>
              <a:rPr lang="en-US" sz="2400" dirty="0">
                <a:solidFill>
                  <a:srgbClr val="FF0000"/>
                </a:solidFill>
              </a:rPr>
              <a:t>(For theoretical part only)</a:t>
            </a:r>
          </a:p>
          <a:p>
            <a:r>
              <a:rPr lang="en-US" sz="2800" b="1" dirty="0">
                <a:latin typeface="CIDFont+F1"/>
              </a:rPr>
              <a:t>Chapter 8 </a:t>
            </a:r>
            <a:r>
              <a:rPr lang="en-US" sz="2400" b="1" dirty="0">
                <a:latin typeface="CIDFont+F1"/>
              </a:rPr>
              <a:t>- </a:t>
            </a:r>
            <a:r>
              <a:rPr lang="en-US" sz="2400" i="0" u="none" strike="noStrike" baseline="0" dirty="0">
                <a:latin typeface="CIDFont+F5"/>
              </a:rPr>
              <a:t>Digital Systems Principles and Applications</a:t>
            </a:r>
            <a:r>
              <a:rPr lang="en-US" sz="2400" dirty="0"/>
              <a:t> </a:t>
            </a:r>
            <a:r>
              <a:rPr lang="en-US" sz="2400" dirty="0">
                <a:solidFill>
                  <a:srgbClr val="FF0000"/>
                </a:solidFill>
              </a:rPr>
              <a:t>(Only for math problems)</a:t>
            </a:r>
          </a:p>
          <a:p>
            <a:pPr marL="0" indent="0">
              <a:buNone/>
            </a:pPr>
            <a:r>
              <a:rPr lang="en-US" sz="2400" b="1" dirty="0"/>
              <a:t>**</a:t>
            </a:r>
            <a:r>
              <a:rPr lang="en-US" sz="2400" dirty="0"/>
              <a:t>For further clarification, you can go through these </a:t>
            </a:r>
            <a:r>
              <a:rPr lang="en-US" sz="2400" dirty="0" err="1"/>
              <a:t>Youtube</a:t>
            </a:r>
            <a:r>
              <a:rPr lang="en-US" sz="2400" dirty="0"/>
              <a:t> lessons: </a:t>
            </a:r>
          </a:p>
          <a:p>
            <a:pPr marL="0" indent="0">
              <a:buNone/>
            </a:pPr>
            <a:r>
              <a:rPr lang="en-US" sz="2400" dirty="0">
                <a:solidFill>
                  <a:schemeClr val="tx1"/>
                </a:solidFill>
                <a:hlinkClick r:id="rId2">
                  <a:extLst>
                    <a:ext uri="{A12FA001-AC4F-418D-AE19-62706E023703}">
                      <ahyp:hlinkClr xmlns:ahyp="http://schemas.microsoft.com/office/drawing/2018/hyperlinkcolor" val="tx"/>
                    </a:ext>
                  </a:extLst>
                </a:hlinkClick>
              </a:rPr>
              <a:t>Basic TTL: </a:t>
            </a:r>
            <a:r>
              <a:rPr lang="en-US" sz="2400" dirty="0">
                <a:solidFill>
                  <a:srgbClr val="F59E00"/>
                </a:solidFill>
                <a:hlinkClick r:id="rId2">
                  <a:extLst>
                    <a:ext uri="{A12FA001-AC4F-418D-AE19-62706E023703}">
                      <ahyp:hlinkClr xmlns:ahyp="http://schemas.microsoft.com/office/drawing/2018/hyperlinkcolor" val="tx"/>
                    </a:ext>
                  </a:extLst>
                </a:hlinkClick>
              </a:rPr>
              <a:t>https://www.youtube.com/watch?v=exM_4Vbsxl4&amp;t=163s</a:t>
            </a:r>
            <a:endParaRPr lang="en-US" sz="2400" dirty="0">
              <a:solidFill>
                <a:srgbClr val="F59E00"/>
              </a:solidFill>
            </a:endParaRPr>
          </a:p>
          <a:p>
            <a:pPr marL="0" indent="0">
              <a:buNone/>
            </a:pPr>
            <a:r>
              <a:rPr lang="en-US" sz="2400" u="sng" dirty="0">
                <a:solidFill>
                  <a:schemeClr val="tx1"/>
                </a:solidFill>
              </a:rPr>
              <a:t>Active pull-up output(TTL): </a:t>
            </a:r>
            <a:r>
              <a:rPr lang="en-US" sz="2400" dirty="0">
                <a:hlinkClick r:id="rId3"/>
              </a:rPr>
              <a:t>https://www.youtube.com/watch?v=J9rHX-lZxB8</a:t>
            </a:r>
            <a:endParaRPr lang="en-US" sz="2400" dirty="0"/>
          </a:p>
        </p:txBody>
      </p:sp>
    </p:spTree>
    <p:extLst>
      <p:ext uri="{BB962C8B-B14F-4D97-AF65-F5344CB8AC3E}">
        <p14:creationId xmlns:p14="http://schemas.microsoft.com/office/powerpoint/2010/main" val="28140256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29000">
              <a:srgbClr val="7030A0"/>
            </a:gs>
            <a:gs pos="68000">
              <a:schemeClr val="bg1"/>
            </a:gs>
            <a:gs pos="0">
              <a:srgbClr val="002060"/>
            </a:gs>
            <a:gs pos="94000">
              <a:schemeClr val="bg1"/>
            </a:gs>
            <a:gs pos="97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42A359-4FA2-440F-A128-BC83702B029A}"/>
              </a:ext>
            </a:extLst>
          </p:cNvPr>
          <p:cNvSpPr/>
          <p:nvPr/>
        </p:nvSpPr>
        <p:spPr>
          <a:xfrm>
            <a:off x="4374823" y="3429000"/>
            <a:ext cx="3442354" cy="923330"/>
          </a:xfrm>
          <a:prstGeom prst="rect">
            <a:avLst/>
          </a:prstGeom>
          <a:noFill/>
        </p:spPr>
        <p:txBody>
          <a:bodyPr wrap="none" lIns="91440" tIns="45720" rIns="91440" bIns="45720">
            <a:prstTxWarp prst="textArchUp">
              <a:avLst/>
            </a:prstTxWarp>
            <a:spAutoFit/>
          </a:bodyPr>
          <a:lstStyle/>
          <a:p>
            <a:pPr algn="ctr"/>
            <a:r>
              <a:rPr lang="en-US" sz="9600" b="1" spc="50" dirty="0">
                <a:ln w="0"/>
                <a:solidFill>
                  <a:srgbClr val="002060"/>
                </a:solidFill>
                <a:effectLst>
                  <a:innerShdw blurRad="63500" dist="50800" dir="13500000">
                    <a:srgbClr val="000000">
                      <a:alpha val="50000"/>
                    </a:srgbClr>
                  </a:innerShdw>
                </a:effectLst>
              </a:rPr>
              <a:t>Thankyou</a:t>
            </a:r>
          </a:p>
        </p:txBody>
      </p:sp>
    </p:spTree>
    <p:extLst>
      <p:ext uri="{BB962C8B-B14F-4D97-AF65-F5344CB8AC3E}">
        <p14:creationId xmlns:p14="http://schemas.microsoft.com/office/powerpoint/2010/main" val="2643006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rgbClr val="7030A0"/>
            </a:gs>
            <a:gs pos="80000">
              <a:schemeClr val="bg1"/>
            </a:gs>
            <a:gs pos="0">
              <a:srgbClr val="002060"/>
            </a:gs>
            <a:gs pos="26000">
              <a:schemeClr val="bg1"/>
            </a:gs>
            <a:gs pos="97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1DA77-8EFA-4334-BD69-FE3E075323F3}"/>
              </a:ext>
            </a:extLst>
          </p:cNvPr>
          <p:cNvSpPr>
            <a:spLocks noGrp="1"/>
          </p:cNvSpPr>
          <p:nvPr>
            <p:ph type="title"/>
          </p:nvPr>
        </p:nvSpPr>
        <p:spPr>
          <a:xfrm>
            <a:off x="2231136" y="245601"/>
            <a:ext cx="7729728" cy="719091"/>
          </a:xfrm>
        </p:spPr>
        <p:txBody>
          <a:bodyPr>
            <a:normAutofit fontScale="90000"/>
          </a:bodyPr>
          <a:lstStyle/>
          <a:p>
            <a:r>
              <a:rPr lang="en-US" dirty="0"/>
              <a:t>Transistor-Transistor Logic(TTL)</a:t>
            </a:r>
          </a:p>
        </p:txBody>
      </p:sp>
      <p:sp>
        <p:nvSpPr>
          <p:cNvPr id="3" name="Content Placeholder 2">
            <a:extLst>
              <a:ext uri="{FF2B5EF4-FFF2-40B4-BE49-F238E27FC236}">
                <a16:creationId xmlns:a16="http://schemas.microsoft.com/office/drawing/2014/main" id="{7D20DC19-5683-4FDD-AB1E-DF611113A6CF}"/>
              </a:ext>
            </a:extLst>
          </p:cNvPr>
          <p:cNvSpPr>
            <a:spLocks noGrp="1"/>
          </p:cNvSpPr>
          <p:nvPr>
            <p:ph idx="1"/>
          </p:nvPr>
        </p:nvSpPr>
        <p:spPr>
          <a:xfrm>
            <a:off x="1127523" y="1207363"/>
            <a:ext cx="9936954" cy="5495278"/>
          </a:xfrm>
        </p:spPr>
        <p:txBody>
          <a:bodyPr>
            <a:noAutofit/>
          </a:bodyPr>
          <a:lstStyle/>
          <a:p>
            <a:r>
              <a:rPr lang="en-US" sz="2000" i="0" dirty="0">
                <a:solidFill>
                  <a:schemeClr val="tx1"/>
                </a:solidFill>
                <a:effectLst/>
                <a:latin typeface="+mj-lt"/>
              </a:rPr>
              <a:t>Transistor–transistor logic (TTL) is a logic family built from </a:t>
            </a:r>
            <a:r>
              <a:rPr lang="en-US" sz="2000" i="0" strike="noStrike" dirty="0">
                <a:solidFill>
                  <a:schemeClr val="tx1"/>
                </a:solidFill>
                <a:effectLst/>
                <a:latin typeface="+mj-lt"/>
                <a:hlinkClick r:id="rId2" tooltip="Bipolar junction transistor">
                  <a:extLst>
                    <a:ext uri="{A12FA001-AC4F-418D-AE19-62706E023703}">
                      <ahyp:hlinkClr xmlns:ahyp="http://schemas.microsoft.com/office/drawing/2018/hyperlinkcolor" val="tx"/>
                    </a:ext>
                  </a:extLst>
                </a:hlinkClick>
              </a:rPr>
              <a:t>bipolar junction transistors</a:t>
            </a:r>
            <a:endParaRPr lang="en-US" sz="2000" i="0" strike="noStrike" dirty="0">
              <a:solidFill>
                <a:schemeClr val="tx1"/>
              </a:solidFill>
              <a:effectLst/>
              <a:latin typeface="+mj-lt"/>
            </a:endParaRPr>
          </a:p>
          <a:p>
            <a:r>
              <a:rPr lang="en-US" sz="2000" dirty="0">
                <a:solidFill>
                  <a:schemeClr val="tx1"/>
                </a:solidFill>
                <a:latin typeface="+mj-lt"/>
              </a:rPr>
              <a:t>Evolved in around 1960</a:t>
            </a:r>
          </a:p>
          <a:p>
            <a:r>
              <a:rPr lang="en-US" sz="2000" dirty="0">
                <a:solidFill>
                  <a:schemeClr val="tx1"/>
                </a:solidFill>
                <a:latin typeface="+mj-lt"/>
              </a:rPr>
              <a:t>Till now most successful logic family</a:t>
            </a:r>
          </a:p>
          <a:p>
            <a:r>
              <a:rPr lang="en-US" sz="2000" dirty="0">
                <a:solidFill>
                  <a:schemeClr val="tx1"/>
                </a:solidFill>
                <a:latin typeface="+mj-lt"/>
              </a:rPr>
              <a:t>Modified version of the DTL circuit</a:t>
            </a:r>
          </a:p>
          <a:p>
            <a:r>
              <a:rPr lang="en-US" sz="2000" dirty="0">
                <a:solidFill>
                  <a:schemeClr val="tx1"/>
                </a:solidFill>
                <a:latin typeface="+mj-lt"/>
              </a:rPr>
              <a:t>Diode D1 and D2 of DTL are replaced by emitter-base junction of T1 and collector-base junction (of T1 &amp; T2) respectively</a:t>
            </a:r>
          </a:p>
          <a:p>
            <a:r>
              <a:rPr lang="en-US" sz="2000" dirty="0">
                <a:solidFill>
                  <a:schemeClr val="tx1"/>
                </a:solidFill>
                <a:latin typeface="+mj-lt"/>
              </a:rPr>
              <a:t>To overcome slow operation of DTL,  TTL was developed </a:t>
            </a:r>
          </a:p>
          <a:p>
            <a:r>
              <a:rPr lang="en-US" sz="2000" dirty="0">
                <a:solidFill>
                  <a:schemeClr val="tx1"/>
                </a:solidFill>
                <a:latin typeface="+mj-lt"/>
              </a:rPr>
              <a:t>Propagation delay is 1/10</a:t>
            </a:r>
            <a:r>
              <a:rPr lang="en-US" sz="2000" baseline="30000" dirty="0">
                <a:solidFill>
                  <a:schemeClr val="tx1"/>
                </a:solidFill>
                <a:latin typeface="+mj-lt"/>
              </a:rPr>
              <a:t>th</a:t>
            </a:r>
            <a:r>
              <a:rPr lang="en-US" sz="2000" dirty="0">
                <a:solidFill>
                  <a:schemeClr val="tx1"/>
                </a:solidFill>
                <a:latin typeface="+mj-lt"/>
              </a:rPr>
              <a:t> of DTL circuit</a:t>
            </a:r>
          </a:p>
          <a:p>
            <a:r>
              <a:rPr lang="en-US" sz="2000" dirty="0">
                <a:solidFill>
                  <a:schemeClr val="tx1"/>
                </a:solidFill>
                <a:latin typeface="+mj-lt"/>
              </a:rPr>
              <a:t>Power dissipation is also improved than DTL</a:t>
            </a:r>
          </a:p>
          <a:p>
            <a:r>
              <a:rPr lang="en-US" sz="2000" b="0" i="0" dirty="0">
                <a:solidFill>
                  <a:schemeClr val="tx1"/>
                </a:solidFill>
                <a:effectLst/>
                <a:latin typeface="+mj-lt"/>
              </a:rPr>
              <a:t>TTL inputs are the emitters of a bipolar transistor (multi-emitter transistor)</a:t>
            </a:r>
            <a:endParaRPr lang="en-US" sz="2000" dirty="0">
              <a:solidFill>
                <a:schemeClr val="tx1"/>
              </a:solidFill>
              <a:latin typeface="+mj-lt"/>
            </a:endParaRPr>
          </a:p>
          <a:p>
            <a:r>
              <a:rPr lang="en-US" sz="2000" dirty="0">
                <a:solidFill>
                  <a:schemeClr val="tx1"/>
                </a:solidFill>
                <a:latin typeface="+mj-lt"/>
              </a:rPr>
              <a:t>In N-input TTL circuit, there will be N no. of emitters in the multi emitter input transistor </a:t>
            </a:r>
          </a:p>
          <a:p>
            <a:r>
              <a:rPr lang="en-US" sz="2000" dirty="0">
                <a:solidFill>
                  <a:schemeClr val="tx1"/>
                </a:solidFill>
                <a:latin typeface="+mj-lt"/>
              </a:rPr>
              <a:t>TTL is used in SSI and MSI</a:t>
            </a:r>
          </a:p>
          <a:p>
            <a:r>
              <a:rPr lang="en-US" sz="2000" dirty="0">
                <a:solidFill>
                  <a:schemeClr val="tx1"/>
                </a:solidFill>
                <a:latin typeface="+mj-lt"/>
              </a:rPr>
              <a:t>By using TTL, we can design a basic NAND, NOR, </a:t>
            </a:r>
            <a:r>
              <a:rPr lang="en-US" sz="2000" dirty="0" err="1">
                <a:solidFill>
                  <a:schemeClr val="tx1"/>
                </a:solidFill>
                <a:latin typeface="+mj-lt"/>
              </a:rPr>
              <a:t>etc</a:t>
            </a:r>
            <a:r>
              <a:rPr lang="en-US" sz="2000" dirty="0">
                <a:solidFill>
                  <a:schemeClr val="tx1"/>
                </a:solidFill>
                <a:latin typeface="+mj-lt"/>
              </a:rPr>
              <a:t> logic gates</a:t>
            </a:r>
          </a:p>
          <a:p>
            <a:endParaRPr lang="en-US" sz="2000" dirty="0">
              <a:latin typeface="+mj-lt"/>
            </a:endParaRPr>
          </a:p>
          <a:p>
            <a:endParaRPr lang="en-US" sz="2000" dirty="0"/>
          </a:p>
        </p:txBody>
      </p:sp>
    </p:spTree>
    <p:extLst>
      <p:ext uri="{BB962C8B-B14F-4D97-AF65-F5344CB8AC3E}">
        <p14:creationId xmlns:p14="http://schemas.microsoft.com/office/powerpoint/2010/main" val="38690199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56788-D943-4F2C-A3C2-6AFCB3AF7FE9}"/>
              </a:ext>
            </a:extLst>
          </p:cNvPr>
          <p:cNvSpPr>
            <a:spLocks noGrp="1"/>
          </p:cNvSpPr>
          <p:nvPr>
            <p:ph type="title"/>
          </p:nvPr>
        </p:nvSpPr>
        <p:spPr/>
        <p:txBody>
          <a:bodyPr/>
          <a:lstStyle/>
          <a:p>
            <a:r>
              <a:rPr lang="en-US" dirty="0"/>
              <a:t>Implementation / TYPEs of TTL</a:t>
            </a:r>
          </a:p>
        </p:txBody>
      </p:sp>
      <p:sp>
        <p:nvSpPr>
          <p:cNvPr id="3" name="Content Placeholder 2">
            <a:extLst>
              <a:ext uri="{FF2B5EF4-FFF2-40B4-BE49-F238E27FC236}">
                <a16:creationId xmlns:a16="http://schemas.microsoft.com/office/drawing/2014/main" id="{1D171A81-695B-4B09-8DD9-31C9D48708F7}"/>
              </a:ext>
            </a:extLst>
          </p:cNvPr>
          <p:cNvSpPr>
            <a:spLocks noGrp="1"/>
          </p:cNvSpPr>
          <p:nvPr>
            <p:ph idx="1"/>
          </p:nvPr>
        </p:nvSpPr>
        <p:spPr>
          <a:xfrm>
            <a:off x="1233996" y="2638044"/>
            <a:ext cx="8726868" cy="3101983"/>
          </a:xfrm>
        </p:spPr>
        <p:txBody>
          <a:bodyPr>
            <a:normAutofit lnSpcReduction="10000"/>
          </a:bodyPr>
          <a:lstStyle/>
          <a:p>
            <a:r>
              <a:rPr lang="en-US" sz="2800" i="0" dirty="0">
                <a:solidFill>
                  <a:srgbClr val="000000"/>
                </a:solidFill>
                <a:effectLst/>
              </a:rPr>
              <a:t>Fundamental TTL gate</a:t>
            </a:r>
          </a:p>
          <a:p>
            <a:r>
              <a:rPr lang="en-US" sz="2800" i="0" dirty="0">
                <a:solidFill>
                  <a:srgbClr val="000000"/>
                </a:solidFill>
                <a:effectLst/>
              </a:rPr>
              <a:t>TTL with a "totem-pole" or active pull up output </a:t>
            </a:r>
          </a:p>
          <a:p>
            <a:r>
              <a:rPr lang="en-US" sz="2800" i="0" dirty="0">
                <a:solidFill>
                  <a:srgbClr val="000000"/>
                </a:solidFill>
                <a:effectLst/>
              </a:rPr>
              <a:t>TTL with an open collector configuration (</a:t>
            </a:r>
            <a:r>
              <a:rPr lang="en-US" sz="2800" i="0" dirty="0">
                <a:solidFill>
                  <a:srgbClr val="FF0000"/>
                </a:solidFill>
                <a:effectLst/>
              </a:rPr>
              <a:t>X</a:t>
            </a:r>
            <a:r>
              <a:rPr lang="en-US" sz="2800" i="0" dirty="0">
                <a:solidFill>
                  <a:srgbClr val="000000"/>
                </a:solidFill>
                <a:effectLst/>
              </a:rPr>
              <a:t>)</a:t>
            </a:r>
          </a:p>
          <a:p>
            <a:r>
              <a:rPr lang="en-US" sz="2800" i="0" dirty="0">
                <a:solidFill>
                  <a:srgbClr val="000000"/>
                </a:solidFill>
                <a:effectLst/>
              </a:rPr>
              <a:t>TTL with a tri-state logic or 3 state output (High impedance gate)(</a:t>
            </a:r>
            <a:r>
              <a:rPr lang="en-US" sz="2800" i="0" dirty="0">
                <a:solidFill>
                  <a:srgbClr val="FF0000"/>
                </a:solidFill>
                <a:effectLst/>
              </a:rPr>
              <a:t>X</a:t>
            </a:r>
            <a:r>
              <a:rPr lang="en-US" sz="2800" i="0" dirty="0">
                <a:solidFill>
                  <a:srgbClr val="000000"/>
                </a:solidFill>
                <a:effectLst/>
              </a:rPr>
              <a:t>)</a:t>
            </a:r>
          </a:p>
          <a:p>
            <a:r>
              <a:rPr lang="en-US" sz="2800" dirty="0">
                <a:solidFill>
                  <a:srgbClr val="000000"/>
                </a:solidFill>
              </a:rPr>
              <a:t>Schottky TTL</a:t>
            </a:r>
            <a:r>
              <a:rPr lang="en-US" sz="2800" dirty="0">
                <a:solidFill>
                  <a:srgbClr val="FF0000"/>
                </a:solidFill>
              </a:rPr>
              <a:t>(X)</a:t>
            </a:r>
            <a:endParaRPr lang="en-US" sz="2800" i="0" dirty="0">
              <a:solidFill>
                <a:srgbClr val="FF0000"/>
              </a:solidFill>
              <a:effectLst/>
            </a:endParaRPr>
          </a:p>
          <a:p>
            <a:endParaRPr lang="en-US" sz="2400" b="1" i="0" dirty="0">
              <a:solidFill>
                <a:srgbClr val="000000"/>
              </a:solidFill>
              <a:effectLst/>
              <a:latin typeface="Arial" panose="020B0604020202020204" pitchFamily="34" charset="0"/>
            </a:endParaRPr>
          </a:p>
          <a:p>
            <a:endParaRPr lang="en-US" sz="2400" dirty="0"/>
          </a:p>
        </p:txBody>
      </p:sp>
    </p:spTree>
    <p:extLst>
      <p:ext uri="{BB962C8B-B14F-4D97-AF65-F5344CB8AC3E}">
        <p14:creationId xmlns:p14="http://schemas.microsoft.com/office/powerpoint/2010/main" val="1069915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1DA77-8EFA-4334-BD69-FE3E075323F3}"/>
              </a:ext>
            </a:extLst>
          </p:cNvPr>
          <p:cNvSpPr>
            <a:spLocks noGrp="1"/>
          </p:cNvSpPr>
          <p:nvPr>
            <p:ph type="title"/>
          </p:nvPr>
        </p:nvSpPr>
        <p:spPr>
          <a:xfrm>
            <a:off x="1469254" y="85803"/>
            <a:ext cx="9614516" cy="855229"/>
          </a:xfrm>
        </p:spPr>
        <p:txBody>
          <a:bodyPr>
            <a:normAutofit fontScale="90000"/>
          </a:bodyPr>
          <a:lstStyle/>
          <a:p>
            <a:r>
              <a:rPr lang="en-US" dirty="0"/>
              <a:t>Fundamental Transistor Transistor Logic(TTL)</a:t>
            </a:r>
          </a:p>
        </p:txBody>
      </p:sp>
      <p:sp>
        <p:nvSpPr>
          <p:cNvPr id="6" name="TextBox 5">
            <a:extLst>
              <a:ext uri="{FF2B5EF4-FFF2-40B4-BE49-F238E27FC236}">
                <a16:creationId xmlns:a16="http://schemas.microsoft.com/office/drawing/2014/main" id="{A0D0EDA1-4F84-4399-9442-43B1B7A91624}"/>
              </a:ext>
            </a:extLst>
          </p:cNvPr>
          <p:cNvSpPr txBox="1"/>
          <p:nvPr/>
        </p:nvSpPr>
        <p:spPr>
          <a:xfrm>
            <a:off x="4323426" y="6402865"/>
            <a:ext cx="4882719" cy="369332"/>
          </a:xfrm>
          <a:prstGeom prst="rect">
            <a:avLst/>
          </a:prstGeom>
          <a:noFill/>
        </p:spPr>
        <p:txBody>
          <a:bodyPr wrap="square" rtlCol="0">
            <a:spAutoFit/>
          </a:bodyPr>
          <a:lstStyle/>
          <a:p>
            <a:r>
              <a:rPr lang="en-US" dirty="0"/>
              <a:t>Figure :  2-input TTL NAND gate</a:t>
            </a:r>
          </a:p>
        </p:txBody>
      </p:sp>
      <p:pic>
        <p:nvPicPr>
          <p:cNvPr id="8" name="Content Placeholder 7">
            <a:extLst>
              <a:ext uri="{FF2B5EF4-FFF2-40B4-BE49-F238E27FC236}">
                <a16:creationId xmlns:a16="http://schemas.microsoft.com/office/drawing/2014/main" id="{F55F91EF-BDD0-4F1B-8599-953F25D5DE24}"/>
              </a:ext>
            </a:extLst>
          </p:cNvPr>
          <p:cNvPicPr>
            <a:picLocks noGrp="1" noChangeAspect="1"/>
          </p:cNvPicPr>
          <p:nvPr>
            <p:ph idx="1"/>
          </p:nvPr>
        </p:nvPicPr>
        <p:blipFill rotWithShape="1">
          <a:blip r:embed="rId2"/>
          <a:srcRect l="9170" t="6204" r="6975" b="9180"/>
          <a:stretch/>
        </p:blipFill>
        <p:spPr>
          <a:xfrm>
            <a:off x="1802166" y="1018712"/>
            <a:ext cx="8948691" cy="53841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76190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2536D-C159-46A6-9856-7DACBFB1D599}"/>
              </a:ext>
            </a:extLst>
          </p:cNvPr>
          <p:cNvSpPr>
            <a:spLocks noGrp="1"/>
          </p:cNvSpPr>
          <p:nvPr>
            <p:ph type="title"/>
          </p:nvPr>
        </p:nvSpPr>
        <p:spPr>
          <a:xfrm>
            <a:off x="1893785" y="313828"/>
            <a:ext cx="8555232" cy="724859"/>
          </a:xfrm>
        </p:spPr>
        <p:txBody>
          <a:bodyPr>
            <a:normAutofit fontScale="90000"/>
          </a:bodyPr>
          <a:lstStyle/>
          <a:p>
            <a:r>
              <a:rPr lang="en-US" dirty="0"/>
              <a:t>Fundamental TTL operation</a:t>
            </a:r>
          </a:p>
        </p:txBody>
      </p:sp>
      <p:sp>
        <p:nvSpPr>
          <p:cNvPr id="3" name="Content Placeholder 2">
            <a:extLst>
              <a:ext uri="{FF2B5EF4-FFF2-40B4-BE49-F238E27FC236}">
                <a16:creationId xmlns:a16="http://schemas.microsoft.com/office/drawing/2014/main" id="{732098B3-6C62-435D-B7ED-5CB789DE6EAD}"/>
              </a:ext>
            </a:extLst>
          </p:cNvPr>
          <p:cNvSpPr>
            <a:spLocks noGrp="1"/>
          </p:cNvSpPr>
          <p:nvPr>
            <p:ph idx="1"/>
          </p:nvPr>
        </p:nvSpPr>
        <p:spPr>
          <a:xfrm>
            <a:off x="550416" y="1244250"/>
            <a:ext cx="9206143" cy="4907975"/>
          </a:xfrm>
        </p:spPr>
        <p:txBody>
          <a:bodyPr>
            <a:noAutofit/>
          </a:bodyPr>
          <a:lstStyle/>
          <a:p>
            <a:r>
              <a:rPr lang="en-US" sz="2000" b="1" u="sng" dirty="0"/>
              <a:t>CASE 1:  (At least 1 input is 0)</a:t>
            </a:r>
          </a:p>
          <a:p>
            <a:r>
              <a:rPr lang="en-US" sz="2000" dirty="0"/>
              <a:t>A = 0 or B = 0 or A=B=0 </a:t>
            </a:r>
          </a:p>
          <a:p>
            <a:r>
              <a:rPr lang="en-US" sz="2000" dirty="0"/>
              <a:t>For the corresponding input, that Emitter-Base junction of T1 is “Forward Biased” </a:t>
            </a:r>
          </a:p>
          <a:p>
            <a:pPr marL="0" indent="0">
              <a:buNone/>
            </a:pPr>
            <a:r>
              <a:rPr lang="en-US" sz="2000" dirty="0"/>
              <a:t>   (Short circuit)</a:t>
            </a:r>
          </a:p>
          <a:p>
            <a:r>
              <a:rPr lang="en-US" sz="2000" dirty="0"/>
              <a:t>So current from </a:t>
            </a:r>
            <a:r>
              <a:rPr lang="en-US" sz="2000" dirty="0" err="1"/>
              <a:t>Vcc</a:t>
            </a:r>
            <a:r>
              <a:rPr lang="en-US" sz="2000" dirty="0"/>
              <a:t> flows through that diode (EB junction) towards the input</a:t>
            </a:r>
          </a:p>
          <a:p>
            <a:r>
              <a:rPr lang="en-US" sz="2000" dirty="0"/>
              <a:t>Hence, the base-collector junction of  T1 is “Reverse-biased” as no current flows through it</a:t>
            </a:r>
          </a:p>
          <a:p>
            <a:r>
              <a:rPr lang="en-US" sz="2000" dirty="0"/>
              <a:t>T1 is therefore at “ON” state, where EB junction forward-biased and BC junction reversed bias</a:t>
            </a:r>
          </a:p>
          <a:p>
            <a:r>
              <a:rPr lang="en-US" sz="2000" dirty="0"/>
              <a:t>That is T1 transistor is working in the “Active” region</a:t>
            </a:r>
          </a:p>
          <a:p>
            <a:r>
              <a:rPr lang="en-US" sz="2000" dirty="0"/>
              <a:t>Thus as all the current from </a:t>
            </a:r>
            <a:r>
              <a:rPr lang="en-US" sz="2000" dirty="0" err="1"/>
              <a:t>Vcc</a:t>
            </a:r>
            <a:r>
              <a:rPr lang="en-US" sz="2000" dirty="0"/>
              <a:t> flows out towards the input,  sufficient voltage does not reach at the base of T2.  For which T2 is OFF and it’s emitter current is 0</a:t>
            </a:r>
          </a:p>
          <a:p>
            <a:r>
              <a:rPr lang="en-US" sz="2000" dirty="0"/>
              <a:t>Thus no sufficient voltage also at the base of T3 and so T3 is OFF (Open circuit)</a:t>
            </a:r>
          </a:p>
          <a:p>
            <a:r>
              <a:rPr lang="en-US" sz="2000" dirty="0"/>
              <a:t>Hence  </a:t>
            </a:r>
            <a:r>
              <a:rPr lang="en-US" sz="2000" dirty="0" err="1"/>
              <a:t>Vout</a:t>
            </a:r>
            <a:r>
              <a:rPr lang="en-US" sz="2000" dirty="0"/>
              <a:t> or Y get connected to </a:t>
            </a:r>
            <a:r>
              <a:rPr lang="en-US" sz="2000" dirty="0" err="1"/>
              <a:t>Vcc</a:t>
            </a:r>
            <a:r>
              <a:rPr lang="en-US" sz="2000" dirty="0"/>
              <a:t>  that is  Vo = HIGH or 1</a:t>
            </a:r>
          </a:p>
          <a:p>
            <a:pPr marL="0" indent="0">
              <a:buNone/>
            </a:pPr>
            <a:endParaRPr lang="en-US" sz="2000" dirty="0"/>
          </a:p>
          <a:p>
            <a:endParaRPr lang="en-US" sz="2000" dirty="0"/>
          </a:p>
          <a:p>
            <a:pPr marL="0" indent="0">
              <a:buNone/>
            </a:pPr>
            <a:r>
              <a:rPr lang="en-US" sz="2000" dirty="0"/>
              <a:t>  </a:t>
            </a:r>
          </a:p>
          <a:p>
            <a:endParaRPr lang="en-US" sz="2000" dirty="0"/>
          </a:p>
        </p:txBody>
      </p:sp>
      <p:graphicFrame>
        <p:nvGraphicFramePr>
          <p:cNvPr id="5" name="Table 5">
            <a:extLst>
              <a:ext uri="{FF2B5EF4-FFF2-40B4-BE49-F238E27FC236}">
                <a16:creationId xmlns:a16="http://schemas.microsoft.com/office/drawing/2014/main" id="{DAA13F3C-4318-4CBF-8486-04CC4875A835}"/>
              </a:ext>
            </a:extLst>
          </p:cNvPr>
          <p:cNvGraphicFramePr>
            <a:graphicFrameLocks noGrp="1"/>
          </p:cNvGraphicFramePr>
          <p:nvPr>
            <p:extLst>
              <p:ext uri="{D42A27DB-BD31-4B8C-83A1-F6EECF244321}">
                <p14:modId xmlns:p14="http://schemas.microsoft.com/office/powerpoint/2010/main" val="1434009505"/>
              </p:ext>
            </p:extLst>
          </p:nvPr>
        </p:nvGraphicFramePr>
        <p:xfrm>
          <a:off x="9614516" y="1148587"/>
          <a:ext cx="2423724" cy="1828800"/>
        </p:xfrm>
        <a:graphic>
          <a:graphicData uri="http://schemas.openxmlformats.org/drawingml/2006/table">
            <a:tbl>
              <a:tblPr firstRow="1" bandRow="1">
                <a:tableStyleId>{616DA210-FB5B-4158-B5E0-FEB733F419BA}</a:tableStyleId>
              </a:tblPr>
              <a:tblGrid>
                <a:gridCol w="807908">
                  <a:extLst>
                    <a:ext uri="{9D8B030D-6E8A-4147-A177-3AD203B41FA5}">
                      <a16:colId xmlns:a16="http://schemas.microsoft.com/office/drawing/2014/main" val="1097600526"/>
                    </a:ext>
                  </a:extLst>
                </a:gridCol>
                <a:gridCol w="807908">
                  <a:extLst>
                    <a:ext uri="{9D8B030D-6E8A-4147-A177-3AD203B41FA5}">
                      <a16:colId xmlns:a16="http://schemas.microsoft.com/office/drawing/2014/main" val="752023540"/>
                    </a:ext>
                  </a:extLst>
                </a:gridCol>
                <a:gridCol w="807908">
                  <a:extLst>
                    <a:ext uri="{9D8B030D-6E8A-4147-A177-3AD203B41FA5}">
                      <a16:colId xmlns:a16="http://schemas.microsoft.com/office/drawing/2014/main" val="3624051143"/>
                    </a:ext>
                  </a:extLst>
                </a:gridCol>
              </a:tblGrid>
              <a:tr h="260330">
                <a:tc>
                  <a:txBody>
                    <a:bodyPr/>
                    <a:lstStyle/>
                    <a:p>
                      <a:r>
                        <a:rPr lang="en-US" dirty="0"/>
                        <a:t>A</a:t>
                      </a:r>
                    </a:p>
                  </a:txBody>
                  <a:tcPr/>
                </a:tc>
                <a:tc>
                  <a:txBody>
                    <a:bodyPr/>
                    <a:lstStyle/>
                    <a:p>
                      <a:r>
                        <a:rPr lang="en-US" dirty="0"/>
                        <a:t>B</a:t>
                      </a:r>
                    </a:p>
                  </a:txBody>
                  <a:tcPr/>
                </a:tc>
                <a:tc>
                  <a:txBody>
                    <a:bodyPr/>
                    <a:lstStyle/>
                    <a:p>
                      <a:r>
                        <a:rPr lang="en-US" dirty="0"/>
                        <a:t>Y</a:t>
                      </a:r>
                    </a:p>
                  </a:txBody>
                  <a:tcPr/>
                </a:tc>
                <a:extLst>
                  <a:ext uri="{0D108BD9-81ED-4DB2-BD59-A6C34878D82A}">
                    <a16:rowId xmlns:a16="http://schemas.microsoft.com/office/drawing/2014/main" val="1236933833"/>
                  </a:ext>
                </a:extLst>
              </a:tr>
              <a:tr h="260330">
                <a:tc>
                  <a:txBody>
                    <a:bodyPr/>
                    <a:lstStyle/>
                    <a:p>
                      <a:r>
                        <a:rPr lang="en-US" dirty="0"/>
                        <a:t>0</a:t>
                      </a:r>
                    </a:p>
                  </a:txBody>
                  <a:tcPr>
                    <a:solidFill>
                      <a:srgbClr val="00B0F0"/>
                    </a:solidFill>
                  </a:tcPr>
                </a:tc>
                <a:tc>
                  <a:txBody>
                    <a:bodyPr/>
                    <a:lstStyle/>
                    <a:p>
                      <a:r>
                        <a:rPr lang="en-US" dirty="0"/>
                        <a:t>0</a:t>
                      </a:r>
                    </a:p>
                  </a:txBody>
                  <a:tcPr>
                    <a:solidFill>
                      <a:srgbClr val="00B0F0"/>
                    </a:solidFill>
                  </a:tcPr>
                </a:tc>
                <a:tc>
                  <a:txBody>
                    <a:bodyPr/>
                    <a:lstStyle/>
                    <a:p>
                      <a:r>
                        <a:rPr lang="en-US" dirty="0"/>
                        <a:t>1</a:t>
                      </a:r>
                    </a:p>
                  </a:txBody>
                  <a:tcPr>
                    <a:solidFill>
                      <a:srgbClr val="00B0F0"/>
                    </a:solidFill>
                  </a:tcPr>
                </a:tc>
                <a:extLst>
                  <a:ext uri="{0D108BD9-81ED-4DB2-BD59-A6C34878D82A}">
                    <a16:rowId xmlns:a16="http://schemas.microsoft.com/office/drawing/2014/main" val="134255957"/>
                  </a:ext>
                </a:extLst>
              </a:tr>
              <a:tr h="260330">
                <a:tc>
                  <a:txBody>
                    <a:bodyPr/>
                    <a:lstStyle/>
                    <a:p>
                      <a:r>
                        <a:rPr lang="en-US" dirty="0"/>
                        <a:t>0</a:t>
                      </a:r>
                    </a:p>
                  </a:txBody>
                  <a:tcPr>
                    <a:solidFill>
                      <a:srgbClr val="00B0F0"/>
                    </a:solidFill>
                  </a:tcPr>
                </a:tc>
                <a:tc>
                  <a:txBody>
                    <a:bodyPr/>
                    <a:lstStyle/>
                    <a:p>
                      <a:r>
                        <a:rPr lang="en-US" dirty="0"/>
                        <a:t>1</a:t>
                      </a:r>
                    </a:p>
                  </a:txBody>
                  <a:tcPr>
                    <a:solidFill>
                      <a:srgbClr val="00B0F0"/>
                    </a:solidFill>
                  </a:tcPr>
                </a:tc>
                <a:tc>
                  <a:txBody>
                    <a:bodyPr/>
                    <a:lstStyle/>
                    <a:p>
                      <a:r>
                        <a:rPr lang="en-US" dirty="0"/>
                        <a:t>1</a:t>
                      </a:r>
                    </a:p>
                  </a:txBody>
                  <a:tcPr>
                    <a:solidFill>
                      <a:srgbClr val="00B0F0"/>
                    </a:solidFill>
                  </a:tcPr>
                </a:tc>
                <a:extLst>
                  <a:ext uri="{0D108BD9-81ED-4DB2-BD59-A6C34878D82A}">
                    <a16:rowId xmlns:a16="http://schemas.microsoft.com/office/drawing/2014/main" val="260358105"/>
                  </a:ext>
                </a:extLst>
              </a:tr>
              <a:tr h="260330">
                <a:tc>
                  <a:txBody>
                    <a:bodyPr/>
                    <a:lstStyle/>
                    <a:p>
                      <a:r>
                        <a:rPr lang="en-US" dirty="0"/>
                        <a:t>1</a:t>
                      </a:r>
                    </a:p>
                  </a:txBody>
                  <a:tcPr>
                    <a:solidFill>
                      <a:srgbClr val="00B0F0"/>
                    </a:solidFill>
                  </a:tcPr>
                </a:tc>
                <a:tc>
                  <a:txBody>
                    <a:bodyPr/>
                    <a:lstStyle/>
                    <a:p>
                      <a:r>
                        <a:rPr lang="en-US" dirty="0"/>
                        <a:t>0</a:t>
                      </a:r>
                    </a:p>
                  </a:txBody>
                  <a:tcPr>
                    <a:solidFill>
                      <a:srgbClr val="00B0F0"/>
                    </a:solidFill>
                  </a:tcPr>
                </a:tc>
                <a:tc>
                  <a:txBody>
                    <a:bodyPr/>
                    <a:lstStyle/>
                    <a:p>
                      <a:r>
                        <a:rPr lang="en-US" dirty="0"/>
                        <a:t>1</a:t>
                      </a:r>
                    </a:p>
                  </a:txBody>
                  <a:tcPr>
                    <a:solidFill>
                      <a:srgbClr val="00B0F0"/>
                    </a:solidFill>
                  </a:tcPr>
                </a:tc>
                <a:extLst>
                  <a:ext uri="{0D108BD9-81ED-4DB2-BD59-A6C34878D82A}">
                    <a16:rowId xmlns:a16="http://schemas.microsoft.com/office/drawing/2014/main" val="2029191624"/>
                  </a:ext>
                </a:extLst>
              </a:tr>
              <a:tr h="260330">
                <a:tc>
                  <a:txBody>
                    <a:bodyPr/>
                    <a:lstStyle/>
                    <a:p>
                      <a:r>
                        <a:rPr lang="en-US" dirty="0"/>
                        <a:t>1</a:t>
                      </a:r>
                    </a:p>
                  </a:txBody>
                  <a:tcPr>
                    <a:noFill/>
                  </a:tcPr>
                </a:tc>
                <a:tc>
                  <a:txBody>
                    <a:bodyPr/>
                    <a:lstStyle/>
                    <a:p>
                      <a:r>
                        <a:rPr lang="en-US" dirty="0"/>
                        <a:t>1</a:t>
                      </a:r>
                    </a:p>
                  </a:txBody>
                  <a:tcPr>
                    <a:noFill/>
                  </a:tcPr>
                </a:tc>
                <a:tc>
                  <a:txBody>
                    <a:bodyPr/>
                    <a:lstStyle/>
                    <a:p>
                      <a:r>
                        <a:rPr lang="en-US" dirty="0"/>
                        <a:t>0</a:t>
                      </a:r>
                    </a:p>
                  </a:txBody>
                  <a:tcPr>
                    <a:noFill/>
                  </a:tcPr>
                </a:tc>
                <a:extLst>
                  <a:ext uri="{0D108BD9-81ED-4DB2-BD59-A6C34878D82A}">
                    <a16:rowId xmlns:a16="http://schemas.microsoft.com/office/drawing/2014/main" val="2666257062"/>
                  </a:ext>
                </a:extLst>
              </a:tr>
            </a:tbl>
          </a:graphicData>
        </a:graphic>
      </p:graphicFrame>
      <p:pic>
        <p:nvPicPr>
          <p:cNvPr id="6" name="Picture 5">
            <a:extLst>
              <a:ext uri="{FF2B5EF4-FFF2-40B4-BE49-F238E27FC236}">
                <a16:creationId xmlns:a16="http://schemas.microsoft.com/office/drawing/2014/main" id="{F90867AB-3FA3-46D0-80E5-23318F1AD180}"/>
              </a:ext>
            </a:extLst>
          </p:cNvPr>
          <p:cNvPicPr>
            <a:picLocks noChangeAspect="1"/>
          </p:cNvPicPr>
          <p:nvPr/>
        </p:nvPicPr>
        <p:blipFill rotWithShape="1">
          <a:blip r:embed="rId2"/>
          <a:srcRect t="17347" r="7783" b="21811"/>
          <a:stretch/>
        </p:blipFill>
        <p:spPr>
          <a:xfrm>
            <a:off x="9268286" y="3328394"/>
            <a:ext cx="2769954" cy="17245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TextBox 3">
            <a:extLst>
              <a:ext uri="{FF2B5EF4-FFF2-40B4-BE49-F238E27FC236}">
                <a16:creationId xmlns:a16="http://schemas.microsoft.com/office/drawing/2014/main" id="{ACC15C78-6DC1-4347-B6E1-F1EE94359AD0}"/>
              </a:ext>
            </a:extLst>
          </p:cNvPr>
          <p:cNvSpPr txBox="1"/>
          <p:nvPr/>
        </p:nvSpPr>
        <p:spPr>
          <a:xfrm>
            <a:off x="9692814" y="5148599"/>
            <a:ext cx="2472553" cy="338554"/>
          </a:xfrm>
          <a:prstGeom prst="rect">
            <a:avLst/>
          </a:prstGeom>
          <a:noFill/>
        </p:spPr>
        <p:txBody>
          <a:bodyPr wrap="square" rtlCol="0">
            <a:spAutoFit/>
          </a:bodyPr>
          <a:lstStyle/>
          <a:p>
            <a:r>
              <a:rPr lang="en-US" sz="1600" dirty="0"/>
              <a:t>Fig: Equivalent </a:t>
            </a:r>
            <a:r>
              <a:rPr lang="en-US" sz="1600" dirty="0" err="1"/>
              <a:t>ckt</a:t>
            </a:r>
            <a:r>
              <a:rPr lang="en-US" sz="1600" dirty="0"/>
              <a:t> of T1</a:t>
            </a:r>
          </a:p>
        </p:txBody>
      </p:sp>
    </p:spTree>
    <p:extLst>
      <p:ext uri="{BB962C8B-B14F-4D97-AF65-F5344CB8AC3E}">
        <p14:creationId xmlns:p14="http://schemas.microsoft.com/office/powerpoint/2010/main" val="2526502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2536D-C159-46A6-9856-7DACBFB1D599}"/>
              </a:ext>
            </a:extLst>
          </p:cNvPr>
          <p:cNvSpPr>
            <a:spLocks noGrp="1"/>
          </p:cNvSpPr>
          <p:nvPr>
            <p:ph type="title"/>
          </p:nvPr>
        </p:nvSpPr>
        <p:spPr>
          <a:xfrm>
            <a:off x="1922667" y="208673"/>
            <a:ext cx="8555232" cy="724859"/>
          </a:xfrm>
        </p:spPr>
        <p:txBody>
          <a:bodyPr>
            <a:normAutofit fontScale="90000"/>
          </a:bodyPr>
          <a:lstStyle/>
          <a:p>
            <a:r>
              <a:rPr lang="en-US" dirty="0"/>
              <a:t>Fundamental TTL operation</a:t>
            </a:r>
          </a:p>
        </p:txBody>
      </p:sp>
      <p:sp>
        <p:nvSpPr>
          <p:cNvPr id="3" name="Content Placeholder 2">
            <a:extLst>
              <a:ext uri="{FF2B5EF4-FFF2-40B4-BE49-F238E27FC236}">
                <a16:creationId xmlns:a16="http://schemas.microsoft.com/office/drawing/2014/main" id="{732098B3-6C62-435D-B7ED-5CB789DE6EAD}"/>
              </a:ext>
            </a:extLst>
          </p:cNvPr>
          <p:cNvSpPr>
            <a:spLocks noGrp="1"/>
          </p:cNvSpPr>
          <p:nvPr>
            <p:ph idx="1"/>
          </p:nvPr>
        </p:nvSpPr>
        <p:spPr>
          <a:xfrm>
            <a:off x="508276" y="2069873"/>
            <a:ext cx="9969623" cy="4907975"/>
          </a:xfrm>
        </p:spPr>
        <p:txBody>
          <a:bodyPr>
            <a:noAutofit/>
          </a:bodyPr>
          <a:lstStyle/>
          <a:p>
            <a:r>
              <a:rPr lang="en-US" sz="2000" b="1" u="sng" dirty="0"/>
              <a:t>CASE 2  (All inputs are 1 or HIGH): </a:t>
            </a:r>
          </a:p>
          <a:p>
            <a:r>
              <a:rPr lang="en-US" sz="2000" dirty="0"/>
              <a:t>A = 1 and B = 1 </a:t>
            </a:r>
          </a:p>
          <a:p>
            <a:r>
              <a:rPr lang="en-US" sz="2000" dirty="0"/>
              <a:t>For the corresponding inputs,  Emitter-Base junctions of  T1 is “Reverse Biased” (Open </a:t>
            </a:r>
            <a:r>
              <a:rPr lang="en-US" sz="2000" dirty="0" err="1"/>
              <a:t>ckt</a:t>
            </a:r>
            <a:r>
              <a:rPr lang="en-US" sz="2000" dirty="0"/>
              <a:t>)</a:t>
            </a:r>
          </a:p>
          <a:p>
            <a:r>
              <a:rPr lang="en-US" sz="2000" dirty="0"/>
              <a:t>So current from </a:t>
            </a:r>
            <a:r>
              <a:rPr lang="en-US" sz="2000" dirty="0" err="1"/>
              <a:t>Vcc</a:t>
            </a:r>
            <a:r>
              <a:rPr lang="en-US" sz="2000" dirty="0"/>
              <a:t> flows through that base-collector junction of T1 to the base of T2</a:t>
            </a:r>
          </a:p>
          <a:p>
            <a:r>
              <a:rPr lang="en-US" sz="2000" dirty="0"/>
              <a:t>In this case, the BC junction of T1 is forward-biased and EB junction of T1 is reversed bias</a:t>
            </a:r>
          </a:p>
          <a:p>
            <a:r>
              <a:rPr lang="en-US" sz="2000" dirty="0"/>
              <a:t>As sufficient voltage is available at the base of T2 this time, so T2 is ON</a:t>
            </a:r>
          </a:p>
          <a:p>
            <a:r>
              <a:rPr lang="en-US" sz="2000" dirty="0"/>
              <a:t>So I</a:t>
            </a:r>
            <a:r>
              <a:rPr lang="en-US" sz="1400" dirty="0"/>
              <a:t>E2 </a:t>
            </a:r>
            <a:r>
              <a:rPr lang="en-US" sz="2000" dirty="0"/>
              <a:t> flows to the base of T3 and turns it ON (</a:t>
            </a:r>
            <a:r>
              <a:rPr lang="en-US" sz="2000" dirty="0" err="1"/>
              <a:t>i.e</a:t>
            </a:r>
            <a:r>
              <a:rPr lang="en-US" sz="2000" dirty="0"/>
              <a:t> short </a:t>
            </a:r>
            <a:r>
              <a:rPr lang="en-US" sz="2000" dirty="0" err="1"/>
              <a:t>ckt</a:t>
            </a:r>
            <a:r>
              <a:rPr lang="en-US" sz="2000" dirty="0"/>
              <a:t> created)</a:t>
            </a:r>
          </a:p>
          <a:p>
            <a:r>
              <a:rPr lang="en-US" sz="2000" dirty="0"/>
              <a:t>Vo will be thus connected to GND through the short </a:t>
            </a:r>
            <a:r>
              <a:rPr lang="en-US" sz="2000" dirty="0" err="1"/>
              <a:t>ckt</a:t>
            </a:r>
            <a:r>
              <a:rPr lang="en-US" sz="2000" dirty="0"/>
              <a:t> </a:t>
            </a:r>
          </a:p>
          <a:p>
            <a:r>
              <a:rPr lang="en-US" sz="2000" dirty="0"/>
              <a:t> That means  Vo = LOW or 0 </a:t>
            </a:r>
          </a:p>
          <a:p>
            <a:endParaRPr lang="en-US" sz="2000" dirty="0"/>
          </a:p>
          <a:p>
            <a:pPr marL="0" indent="0">
              <a:buNone/>
            </a:pPr>
            <a:r>
              <a:rPr lang="en-US" sz="2000" dirty="0"/>
              <a:t>  </a:t>
            </a:r>
          </a:p>
          <a:p>
            <a:endParaRPr lang="en-US" sz="2000" dirty="0"/>
          </a:p>
        </p:txBody>
      </p:sp>
      <p:graphicFrame>
        <p:nvGraphicFramePr>
          <p:cNvPr id="5" name="Table 5">
            <a:extLst>
              <a:ext uri="{FF2B5EF4-FFF2-40B4-BE49-F238E27FC236}">
                <a16:creationId xmlns:a16="http://schemas.microsoft.com/office/drawing/2014/main" id="{DAA13F3C-4318-4CBF-8486-04CC4875A835}"/>
              </a:ext>
            </a:extLst>
          </p:cNvPr>
          <p:cNvGraphicFramePr>
            <a:graphicFrameLocks noGrp="1"/>
          </p:cNvGraphicFramePr>
          <p:nvPr>
            <p:extLst>
              <p:ext uri="{D42A27DB-BD31-4B8C-83A1-F6EECF244321}">
                <p14:modId xmlns:p14="http://schemas.microsoft.com/office/powerpoint/2010/main" val="3077029269"/>
              </p:ext>
            </p:extLst>
          </p:nvPr>
        </p:nvGraphicFramePr>
        <p:xfrm>
          <a:off x="5928093" y="1085140"/>
          <a:ext cx="3266982" cy="1632115"/>
        </p:xfrm>
        <a:graphic>
          <a:graphicData uri="http://schemas.openxmlformats.org/drawingml/2006/table">
            <a:tbl>
              <a:tblPr firstRow="1" bandRow="1">
                <a:tableStyleId>{616DA210-FB5B-4158-B5E0-FEB733F419BA}</a:tableStyleId>
              </a:tblPr>
              <a:tblGrid>
                <a:gridCol w="1088994">
                  <a:extLst>
                    <a:ext uri="{9D8B030D-6E8A-4147-A177-3AD203B41FA5}">
                      <a16:colId xmlns:a16="http://schemas.microsoft.com/office/drawing/2014/main" val="1097600526"/>
                    </a:ext>
                  </a:extLst>
                </a:gridCol>
                <a:gridCol w="1088994">
                  <a:extLst>
                    <a:ext uri="{9D8B030D-6E8A-4147-A177-3AD203B41FA5}">
                      <a16:colId xmlns:a16="http://schemas.microsoft.com/office/drawing/2014/main" val="752023540"/>
                    </a:ext>
                  </a:extLst>
                </a:gridCol>
                <a:gridCol w="1088994">
                  <a:extLst>
                    <a:ext uri="{9D8B030D-6E8A-4147-A177-3AD203B41FA5}">
                      <a16:colId xmlns:a16="http://schemas.microsoft.com/office/drawing/2014/main" val="3624051143"/>
                    </a:ext>
                  </a:extLst>
                </a:gridCol>
              </a:tblGrid>
              <a:tr h="326423">
                <a:tc>
                  <a:txBody>
                    <a:bodyPr/>
                    <a:lstStyle/>
                    <a:p>
                      <a:r>
                        <a:rPr lang="en-US" sz="1100" dirty="0"/>
                        <a:t>A</a:t>
                      </a:r>
                    </a:p>
                  </a:txBody>
                  <a:tcPr>
                    <a:solidFill>
                      <a:schemeClr val="bg1"/>
                    </a:solidFill>
                  </a:tcPr>
                </a:tc>
                <a:tc>
                  <a:txBody>
                    <a:bodyPr/>
                    <a:lstStyle/>
                    <a:p>
                      <a:r>
                        <a:rPr lang="en-US" sz="1100" dirty="0"/>
                        <a:t>B</a:t>
                      </a:r>
                    </a:p>
                  </a:txBody>
                  <a:tcPr>
                    <a:solidFill>
                      <a:schemeClr val="bg1"/>
                    </a:solidFill>
                  </a:tcPr>
                </a:tc>
                <a:tc>
                  <a:txBody>
                    <a:bodyPr/>
                    <a:lstStyle/>
                    <a:p>
                      <a:r>
                        <a:rPr lang="en-US" sz="1100" dirty="0"/>
                        <a:t>Y</a:t>
                      </a:r>
                    </a:p>
                  </a:txBody>
                  <a:tcPr>
                    <a:solidFill>
                      <a:schemeClr val="bg1"/>
                    </a:solidFill>
                  </a:tcPr>
                </a:tc>
                <a:extLst>
                  <a:ext uri="{0D108BD9-81ED-4DB2-BD59-A6C34878D82A}">
                    <a16:rowId xmlns:a16="http://schemas.microsoft.com/office/drawing/2014/main" val="1236933833"/>
                  </a:ext>
                </a:extLst>
              </a:tr>
              <a:tr h="326423">
                <a:tc>
                  <a:txBody>
                    <a:bodyPr/>
                    <a:lstStyle/>
                    <a:p>
                      <a:r>
                        <a:rPr lang="en-US" sz="1100" dirty="0"/>
                        <a:t>0</a:t>
                      </a:r>
                    </a:p>
                  </a:txBody>
                  <a:tcPr>
                    <a:noFill/>
                  </a:tcPr>
                </a:tc>
                <a:tc>
                  <a:txBody>
                    <a:bodyPr/>
                    <a:lstStyle/>
                    <a:p>
                      <a:r>
                        <a:rPr lang="en-US" sz="1100" dirty="0"/>
                        <a:t>0</a:t>
                      </a:r>
                    </a:p>
                  </a:txBody>
                  <a:tcPr>
                    <a:noFill/>
                  </a:tcPr>
                </a:tc>
                <a:tc>
                  <a:txBody>
                    <a:bodyPr/>
                    <a:lstStyle/>
                    <a:p>
                      <a:r>
                        <a:rPr lang="en-US" sz="1100" dirty="0"/>
                        <a:t>1</a:t>
                      </a:r>
                    </a:p>
                  </a:txBody>
                  <a:tcPr>
                    <a:noFill/>
                  </a:tcPr>
                </a:tc>
                <a:extLst>
                  <a:ext uri="{0D108BD9-81ED-4DB2-BD59-A6C34878D82A}">
                    <a16:rowId xmlns:a16="http://schemas.microsoft.com/office/drawing/2014/main" val="134255957"/>
                  </a:ext>
                </a:extLst>
              </a:tr>
              <a:tr h="326423">
                <a:tc>
                  <a:txBody>
                    <a:bodyPr/>
                    <a:lstStyle/>
                    <a:p>
                      <a:r>
                        <a:rPr lang="en-US" sz="1100" dirty="0"/>
                        <a:t>0</a:t>
                      </a:r>
                    </a:p>
                  </a:txBody>
                  <a:tcPr>
                    <a:noFill/>
                  </a:tcPr>
                </a:tc>
                <a:tc>
                  <a:txBody>
                    <a:bodyPr/>
                    <a:lstStyle/>
                    <a:p>
                      <a:r>
                        <a:rPr lang="en-US" sz="1100" dirty="0"/>
                        <a:t>1</a:t>
                      </a:r>
                    </a:p>
                  </a:txBody>
                  <a:tcPr>
                    <a:noFill/>
                  </a:tcPr>
                </a:tc>
                <a:tc>
                  <a:txBody>
                    <a:bodyPr/>
                    <a:lstStyle/>
                    <a:p>
                      <a:r>
                        <a:rPr lang="en-US" sz="1100" dirty="0"/>
                        <a:t>1</a:t>
                      </a:r>
                    </a:p>
                  </a:txBody>
                  <a:tcPr>
                    <a:noFill/>
                  </a:tcPr>
                </a:tc>
                <a:extLst>
                  <a:ext uri="{0D108BD9-81ED-4DB2-BD59-A6C34878D82A}">
                    <a16:rowId xmlns:a16="http://schemas.microsoft.com/office/drawing/2014/main" val="260358105"/>
                  </a:ext>
                </a:extLst>
              </a:tr>
              <a:tr h="326423">
                <a:tc>
                  <a:txBody>
                    <a:bodyPr/>
                    <a:lstStyle/>
                    <a:p>
                      <a:r>
                        <a:rPr lang="en-US" sz="1100" dirty="0"/>
                        <a:t>1</a:t>
                      </a:r>
                    </a:p>
                  </a:txBody>
                  <a:tcPr>
                    <a:noFill/>
                  </a:tcPr>
                </a:tc>
                <a:tc>
                  <a:txBody>
                    <a:bodyPr/>
                    <a:lstStyle/>
                    <a:p>
                      <a:r>
                        <a:rPr lang="en-US" sz="1100" dirty="0"/>
                        <a:t>0</a:t>
                      </a:r>
                    </a:p>
                  </a:txBody>
                  <a:tcPr>
                    <a:noFill/>
                  </a:tcPr>
                </a:tc>
                <a:tc>
                  <a:txBody>
                    <a:bodyPr/>
                    <a:lstStyle/>
                    <a:p>
                      <a:r>
                        <a:rPr lang="en-US" sz="1100" dirty="0"/>
                        <a:t>1</a:t>
                      </a:r>
                    </a:p>
                  </a:txBody>
                  <a:tcPr>
                    <a:noFill/>
                  </a:tcPr>
                </a:tc>
                <a:extLst>
                  <a:ext uri="{0D108BD9-81ED-4DB2-BD59-A6C34878D82A}">
                    <a16:rowId xmlns:a16="http://schemas.microsoft.com/office/drawing/2014/main" val="2029191624"/>
                  </a:ext>
                </a:extLst>
              </a:tr>
              <a:tr h="326423">
                <a:tc>
                  <a:txBody>
                    <a:bodyPr/>
                    <a:lstStyle/>
                    <a:p>
                      <a:r>
                        <a:rPr lang="en-US" sz="1100" dirty="0"/>
                        <a:t>1</a:t>
                      </a:r>
                    </a:p>
                  </a:txBody>
                  <a:tcPr>
                    <a:solidFill>
                      <a:schemeClr val="accent5"/>
                    </a:solidFill>
                  </a:tcPr>
                </a:tc>
                <a:tc>
                  <a:txBody>
                    <a:bodyPr/>
                    <a:lstStyle/>
                    <a:p>
                      <a:r>
                        <a:rPr lang="en-US" sz="1100" dirty="0"/>
                        <a:t>1</a:t>
                      </a:r>
                    </a:p>
                  </a:txBody>
                  <a:tcPr>
                    <a:solidFill>
                      <a:schemeClr val="accent5"/>
                    </a:solidFill>
                  </a:tcPr>
                </a:tc>
                <a:tc>
                  <a:txBody>
                    <a:bodyPr/>
                    <a:lstStyle/>
                    <a:p>
                      <a:r>
                        <a:rPr lang="en-US" sz="1100" dirty="0"/>
                        <a:t>0</a:t>
                      </a:r>
                    </a:p>
                  </a:txBody>
                  <a:tcPr>
                    <a:solidFill>
                      <a:schemeClr val="accent5"/>
                    </a:solidFill>
                  </a:tcPr>
                </a:tc>
                <a:extLst>
                  <a:ext uri="{0D108BD9-81ED-4DB2-BD59-A6C34878D82A}">
                    <a16:rowId xmlns:a16="http://schemas.microsoft.com/office/drawing/2014/main" val="2666257062"/>
                  </a:ext>
                </a:extLst>
              </a:tr>
            </a:tbl>
          </a:graphicData>
        </a:graphic>
      </p:graphicFrame>
      <p:pic>
        <p:nvPicPr>
          <p:cNvPr id="7" name="Picture 6">
            <a:extLst>
              <a:ext uri="{FF2B5EF4-FFF2-40B4-BE49-F238E27FC236}">
                <a16:creationId xmlns:a16="http://schemas.microsoft.com/office/drawing/2014/main" id="{EF3D0B60-B51D-48B3-8E31-A6AADB54E532}"/>
              </a:ext>
            </a:extLst>
          </p:cNvPr>
          <p:cNvPicPr>
            <a:picLocks noChangeAspect="1"/>
          </p:cNvPicPr>
          <p:nvPr/>
        </p:nvPicPr>
        <p:blipFill rotWithShape="1">
          <a:blip r:embed="rId2"/>
          <a:srcRect t="17347" r="7783" b="21811"/>
          <a:stretch/>
        </p:blipFill>
        <p:spPr>
          <a:xfrm>
            <a:off x="8252119" y="4218269"/>
            <a:ext cx="3871449" cy="224197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TextBox 7">
            <a:extLst>
              <a:ext uri="{FF2B5EF4-FFF2-40B4-BE49-F238E27FC236}">
                <a16:creationId xmlns:a16="http://schemas.microsoft.com/office/drawing/2014/main" id="{94E53CD1-6F19-473E-8B63-B64F67B3149A}"/>
              </a:ext>
            </a:extLst>
          </p:cNvPr>
          <p:cNvSpPr txBox="1"/>
          <p:nvPr/>
        </p:nvSpPr>
        <p:spPr>
          <a:xfrm>
            <a:off x="8905014" y="6460246"/>
            <a:ext cx="2840854" cy="369332"/>
          </a:xfrm>
          <a:prstGeom prst="rect">
            <a:avLst/>
          </a:prstGeom>
          <a:noFill/>
        </p:spPr>
        <p:txBody>
          <a:bodyPr wrap="square" rtlCol="0">
            <a:spAutoFit/>
          </a:bodyPr>
          <a:lstStyle/>
          <a:p>
            <a:r>
              <a:rPr lang="en-US" u="sng" dirty="0"/>
              <a:t>Fig : Equivalent </a:t>
            </a:r>
            <a:r>
              <a:rPr lang="en-US" u="sng" dirty="0" err="1"/>
              <a:t>ckt</a:t>
            </a:r>
            <a:r>
              <a:rPr lang="en-US" u="sng" dirty="0"/>
              <a:t> of T1</a:t>
            </a:r>
          </a:p>
        </p:txBody>
      </p:sp>
    </p:spTree>
    <p:extLst>
      <p:ext uri="{BB962C8B-B14F-4D97-AF65-F5344CB8AC3E}">
        <p14:creationId xmlns:p14="http://schemas.microsoft.com/office/powerpoint/2010/main" val="2827613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57FD4-346B-4AE1-B450-67096C5EBCF6}"/>
              </a:ext>
            </a:extLst>
          </p:cNvPr>
          <p:cNvSpPr>
            <a:spLocks noGrp="1"/>
          </p:cNvSpPr>
          <p:nvPr>
            <p:ph type="title"/>
          </p:nvPr>
        </p:nvSpPr>
        <p:spPr>
          <a:xfrm>
            <a:off x="2231136" y="158400"/>
            <a:ext cx="7729728" cy="578447"/>
          </a:xfrm>
        </p:spPr>
        <p:txBody>
          <a:bodyPr>
            <a:normAutofit fontScale="90000"/>
          </a:bodyPr>
          <a:lstStyle/>
          <a:p>
            <a:r>
              <a:rPr lang="en-US" dirty="0"/>
              <a:t>Problems with basic </a:t>
            </a:r>
            <a:r>
              <a:rPr lang="en-US" dirty="0" err="1"/>
              <a:t>ttl</a:t>
            </a:r>
            <a:r>
              <a:rPr lang="en-US" dirty="0"/>
              <a:t> circuit</a:t>
            </a:r>
          </a:p>
        </p:txBody>
      </p:sp>
      <p:pic>
        <p:nvPicPr>
          <p:cNvPr id="5" name="Content Placeholder 4">
            <a:extLst>
              <a:ext uri="{FF2B5EF4-FFF2-40B4-BE49-F238E27FC236}">
                <a16:creationId xmlns:a16="http://schemas.microsoft.com/office/drawing/2014/main" id="{E9F66544-E338-4F87-A474-1A39F180468B}"/>
              </a:ext>
            </a:extLst>
          </p:cNvPr>
          <p:cNvPicPr>
            <a:picLocks noGrp="1" noChangeAspect="1"/>
          </p:cNvPicPr>
          <p:nvPr>
            <p:ph idx="1"/>
          </p:nvPr>
        </p:nvPicPr>
        <p:blipFill>
          <a:blip r:embed="rId2"/>
          <a:stretch>
            <a:fillRect/>
          </a:stretch>
        </p:blipFill>
        <p:spPr>
          <a:xfrm>
            <a:off x="7803436" y="4287915"/>
            <a:ext cx="4035056" cy="21912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Rectangle 5">
            <a:extLst>
              <a:ext uri="{FF2B5EF4-FFF2-40B4-BE49-F238E27FC236}">
                <a16:creationId xmlns:a16="http://schemas.microsoft.com/office/drawing/2014/main" id="{8792BCF3-AF59-4014-923E-F433C101E588}"/>
              </a:ext>
            </a:extLst>
          </p:cNvPr>
          <p:cNvSpPr/>
          <p:nvPr/>
        </p:nvSpPr>
        <p:spPr>
          <a:xfrm>
            <a:off x="10280342" y="4492102"/>
            <a:ext cx="284085" cy="178441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1063794-E139-4B89-ACD2-1796D09CC013}"/>
              </a:ext>
            </a:extLst>
          </p:cNvPr>
          <p:cNvSpPr txBox="1"/>
          <p:nvPr/>
        </p:nvSpPr>
        <p:spPr>
          <a:xfrm>
            <a:off x="284766" y="801066"/>
            <a:ext cx="11622468" cy="5078313"/>
          </a:xfrm>
          <a:prstGeom prst="rect">
            <a:avLst/>
          </a:prstGeom>
          <a:noFill/>
        </p:spPr>
        <p:txBody>
          <a:bodyPr wrap="square" rtlCol="0">
            <a:spAutoFit/>
          </a:bodyPr>
          <a:lstStyle/>
          <a:p>
            <a:r>
              <a:rPr lang="en-US" dirty="0"/>
              <a:t>     </a:t>
            </a:r>
            <a:r>
              <a:rPr lang="en-US" sz="2000" b="1" u="sng" dirty="0"/>
              <a:t>Capacitive load in the output:</a:t>
            </a:r>
          </a:p>
          <a:p>
            <a:endParaRPr lang="en-US" dirty="0"/>
          </a:p>
          <a:p>
            <a:pPr marL="285750" indent="-285750">
              <a:buFont typeface="Arial" panose="020B0604020202020204" pitchFamily="34" charset="0"/>
              <a:buChar char="•"/>
            </a:pPr>
            <a:r>
              <a:rPr lang="en-US" dirty="0"/>
              <a:t>The capacitance of output transistor T3, capacitance of input terminals of the load gates connected to output Y and stray wiring capacitance combinedly makes the capacitive load at the output side. </a:t>
            </a:r>
          </a:p>
          <a:p>
            <a:endParaRPr lang="en-US" dirty="0"/>
          </a:p>
          <a:p>
            <a:pPr marL="285750" indent="-285750">
              <a:buFont typeface="Arial" panose="020B0604020202020204" pitchFamily="34" charset="0"/>
              <a:buChar char="•"/>
            </a:pPr>
            <a:r>
              <a:rPr lang="en-US" dirty="0"/>
              <a:t>If T3=OFF (Open Circuit),  the capacitor gets charged through output Y connected to </a:t>
            </a:r>
            <a:r>
              <a:rPr lang="en-US" dirty="0" err="1"/>
              <a:t>Vcc</a:t>
            </a:r>
            <a:r>
              <a:rPr lang="en-US" dirty="0"/>
              <a:t>.</a:t>
            </a:r>
          </a:p>
          <a:p>
            <a:endParaRPr lang="en-US" dirty="0"/>
          </a:p>
          <a:p>
            <a:pPr marL="285750" indent="-285750">
              <a:buFont typeface="Arial" panose="020B0604020202020204" pitchFamily="34" charset="0"/>
              <a:buChar char="•"/>
            </a:pPr>
            <a:r>
              <a:rPr lang="en-US" dirty="0"/>
              <a:t>For this charging, a delay occurs in the circuit that is measured by RC (time constant). So to reduce the value of RC, we have to reduce the output resistance Rc3 which will further reduce the propagation delay</a:t>
            </a:r>
          </a:p>
          <a:p>
            <a:endParaRPr lang="en-US" dirty="0"/>
          </a:p>
          <a:p>
            <a:pPr marL="285750" indent="-285750">
              <a:buFont typeface="Arial" panose="020B0604020202020204" pitchFamily="34" charset="0"/>
              <a:buChar char="•"/>
            </a:pPr>
            <a:r>
              <a:rPr lang="en-US" dirty="0"/>
              <a:t>But if Rc3 is decreased, then when T3 = ON , then Ic</a:t>
            </a:r>
            <a:r>
              <a:rPr lang="en-US" sz="1200" dirty="0"/>
              <a:t>3 </a:t>
            </a:r>
            <a:r>
              <a:rPr lang="en-US" dirty="0"/>
              <a:t> increases ( I = V/R ) so power dissipation is high and also due to increase in saturation current </a:t>
            </a:r>
            <a:r>
              <a:rPr lang="en-US" dirty="0" err="1"/>
              <a:t>Ic</a:t>
            </a:r>
            <a:r>
              <a:rPr lang="en-US" dirty="0"/>
              <a:t>, we need to apply greater base current at the base of T3 when it goes to saturation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Thus two conflicting situation arises: </a:t>
            </a:r>
          </a:p>
          <a:p>
            <a:endParaRPr lang="en-US" dirty="0"/>
          </a:p>
          <a:p>
            <a:r>
              <a:rPr lang="en-US" dirty="0"/>
              <a:t>1.  When T3 = OFF ,  we need lower value of the collector resistance </a:t>
            </a:r>
            <a:r>
              <a:rPr lang="en-US" dirty="0" err="1"/>
              <a:t>Rc</a:t>
            </a:r>
            <a:endParaRPr lang="en-US" dirty="0"/>
          </a:p>
          <a:p>
            <a:r>
              <a:rPr lang="en-US" dirty="0"/>
              <a:t>2.  When T3 = ON ,  a higher value of the collector resistance </a:t>
            </a:r>
            <a:r>
              <a:rPr lang="en-US" dirty="0" err="1"/>
              <a:t>Rc</a:t>
            </a:r>
            <a:r>
              <a:rPr lang="en-US" dirty="0"/>
              <a:t> is expected</a:t>
            </a:r>
          </a:p>
          <a:p>
            <a:endParaRPr lang="en-US" dirty="0"/>
          </a:p>
        </p:txBody>
      </p:sp>
    </p:spTree>
    <p:extLst>
      <p:ext uri="{BB962C8B-B14F-4D97-AF65-F5344CB8AC3E}">
        <p14:creationId xmlns:p14="http://schemas.microsoft.com/office/powerpoint/2010/main" val="17476146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CE48A-16CB-4DB1-A005-DB00D9813C1F}"/>
              </a:ext>
            </a:extLst>
          </p:cNvPr>
          <p:cNvSpPr>
            <a:spLocks noGrp="1"/>
          </p:cNvSpPr>
          <p:nvPr>
            <p:ph type="title"/>
          </p:nvPr>
        </p:nvSpPr>
        <p:spPr>
          <a:xfrm>
            <a:off x="2231136" y="523612"/>
            <a:ext cx="7729728" cy="1038857"/>
          </a:xfrm>
        </p:spPr>
        <p:txBody>
          <a:bodyPr>
            <a:normAutofit/>
          </a:bodyPr>
          <a:lstStyle/>
          <a:p>
            <a:r>
              <a:rPr lang="en-US" sz="2800" i="0" dirty="0">
                <a:solidFill>
                  <a:srgbClr val="000000"/>
                </a:solidFill>
                <a:effectLst/>
              </a:rPr>
              <a:t>active pull up output (TTL) </a:t>
            </a:r>
            <a:endParaRPr lang="en-US" dirty="0"/>
          </a:p>
        </p:txBody>
      </p:sp>
      <p:pic>
        <p:nvPicPr>
          <p:cNvPr id="5" name="Content Placeholder 4">
            <a:extLst>
              <a:ext uri="{FF2B5EF4-FFF2-40B4-BE49-F238E27FC236}">
                <a16:creationId xmlns:a16="http://schemas.microsoft.com/office/drawing/2014/main" id="{FF518801-F2D8-40C9-8770-F3ECD538D717}"/>
              </a:ext>
            </a:extLst>
          </p:cNvPr>
          <p:cNvPicPr>
            <a:picLocks noGrp="1" noChangeAspect="1"/>
          </p:cNvPicPr>
          <p:nvPr>
            <p:ph idx="1"/>
          </p:nvPr>
        </p:nvPicPr>
        <p:blipFill>
          <a:blip r:embed="rId2"/>
          <a:stretch>
            <a:fillRect/>
          </a:stretch>
        </p:blipFill>
        <p:spPr>
          <a:xfrm>
            <a:off x="2231136" y="1879555"/>
            <a:ext cx="7729727" cy="47520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68607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7030A0"/>
            </a:gs>
            <a:gs pos="80000">
              <a:schemeClr val="bg1"/>
            </a:gs>
            <a:gs pos="5000">
              <a:srgbClr val="002060"/>
            </a:gs>
            <a:gs pos="26000">
              <a:schemeClr val="bg1"/>
            </a:gs>
            <a:gs pos="97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FB0DC-B289-40C5-8D9A-68215AE46ED2}"/>
              </a:ext>
            </a:extLst>
          </p:cNvPr>
          <p:cNvSpPr>
            <a:spLocks noGrp="1"/>
          </p:cNvSpPr>
          <p:nvPr>
            <p:ph type="title"/>
          </p:nvPr>
        </p:nvSpPr>
        <p:spPr>
          <a:xfrm>
            <a:off x="2417567" y="716118"/>
            <a:ext cx="7729728" cy="854617"/>
          </a:xfrm>
        </p:spPr>
        <p:txBody>
          <a:bodyPr>
            <a:normAutofit/>
          </a:bodyPr>
          <a:lstStyle/>
          <a:p>
            <a:r>
              <a:rPr lang="en-US" sz="2800" i="0" dirty="0">
                <a:solidFill>
                  <a:srgbClr val="000000"/>
                </a:solidFill>
                <a:effectLst/>
              </a:rPr>
              <a:t>active pull up output (TTL) </a:t>
            </a:r>
            <a:endParaRPr lang="en-US" dirty="0"/>
          </a:p>
        </p:txBody>
      </p:sp>
      <p:sp>
        <p:nvSpPr>
          <p:cNvPr id="3" name="Content Placeholder 2">
            <a:extLst>
              <a:ext uri="{FF2B5EF4-FFF2-40B4-BE49-F238E27FC236}">
                <a16:creationId xmlns:a16="http://schemas.microsoft.com/office/drawing/2014/main" id="{90DF05E3-64C1-4E4F-AEE3-EC57B56221A0}"/>
              </a:ext>
            </a:extLst>
          </p:cNvPr>
          <p:cNvSpPr>
            <a:spLocks noGrp="1"/>
          </p:cNvSpPr>
          <p:nvPr>
            <p:ph idx="1"/>
          </p:nvPr>
        </p:nvSpPr>
        <p:spPr>
          <a:xfrm>
            <a:off x="328474" y="1686757"/>
            <a:ext cx="11505460" cy="6067887"/>
          </a:xfrm>
        </p:spPr>
        <p:txBody>
          <a:bodyPr>
            <a:normAutofit/>
          </a:bodyPr>
          <a:lstStyle/>
          <a:p>
            <a:r>
              <a:rPr lang="en-US" dirty="0"/>
              <a:t>The problem of propagation delay due to charging of the output capacitance in a basic TTL circuit can be resolved using an </a:t>
            </a:r>
            <a:r>
              <a:rPr lang="en-US" b="1" dirty="0"/>
              <a:t>active pull up </a:t>
            </a:r>
            <a:r>
              <a:rPr lang="en-US" dirty="0"/>
              <a:t>or </a:t>
            </a:r>
            <a:r>
              <a:rPr lang="en-US" b="1" dirty="0"/>
              <a:t>totem pole output </a:t>
            </a:r>
            <a:r>
              <a:rPr lang="en-US" dirty="0"/>
              <a:t>configuration (both have the same meaning)</a:t>
            </a:r>
          </a:p>
          <a:p>
            <a:r>
              <a:rPr lang="en-US" dirty="0"/>
              <a:t>That is, in TTL gates it is possible to hasten the charging of output capacitance without corresponding increase in the saturation collector current (power dissipation) with the help of an output arrangement referred to as </a:t>
            </a:r>
            <a:r>
              <a:rPr lang="en-US" i="1" dirty="0"/>
              <a:t>active pull-up</a:t>
            </a:r>
            <a:r>
              <a:rPr lang="en-US" dirty="0"/>
              <a:t> or </a:t>
            </a:r>
            <a:r>
              <a:rPr lang="en-US" i="1" dirty="0"/>
              <a:t>totem-pole</a:t>
            </a:r>
            <a:r>
              <a:rPr lang="en-US" dirty="0"/>
              <a:t> output (see fig in previous slide)</a:t>
            </a:r>
          </a:p>
          <a:p>
            <a:r>
              <a:rPr lang="en-US" dirty="0"/>
              <a:t>The configuration is said </a:t>
            </a:r>
            <a:r>
              <a:rPr lang="en-US" b="1" dirty="0"/>
              <a:t>active pull-up </a:t>
            </a:r>
            <a:r>
              <a:rPr lang="en-US" dirty="0"/>
              <a:t>because it is made of a transistor (T4) and a diode (D) both of which are active devices ( A current or voltage controlled device is an active device, </a:t>
            </a:r>
            <a:r>
              <a:rPr lang="en-US" dirty="0" err="1"/>
              <a:t>e.g</a:t>
            </a:r>
            <a:r>
              <a:rPr lang="en-US" dirty="0"/>
              <a:t>: BJT, FET, </a:t>
            </a:r>
            <a:r>
              <a:rPr lang="en-US" dirty="0" err="1"/>
              <a:t>etc</a:t>
            </a:r>
            <a:r>
              <a:rPr lang="en-US" dirty="0"/>
              <a:t> ). </a:t>
            </a:r>
          </a:p>
          <a:p>
            <a:r>
              <a:rPr lang="en-US" b="1" dirty="0"/>
              <a:t>Pull up </a:t>
            </a:r>
            <a:r>
              <a:rPr lang="en-US" dirty="0"/>
              <a:t>generally referred in case when an open circuit (T3) occurs, we see that output gets connected to </a:t>
            </a:r>
            <a:r>
              <a:rPr lang="en-US" dirty="0" err="1"/>
              <a:t>Vcc</a:t>
            </a:r>
            <a:r>
              <a:rPr lang="en-US" dirty="0"/>
              <a:t>.  Actually, there the output’s voltage Vo is pulled up to the level of  </a:t>
            </a:r>
            <a:r>
              <a:rPr lang="en-US" dirty="0" err="1"/>
              <a:t>Vcc</a:t>
            </a:r>
            <a:endParaRPr lang="en-US" dirty="0"/>
          </a:p>
          <a:p>
            <a:r>
              <a:rPr lang="en-US" dirty="0"/>
              <a:t>T4, D and T3 altogether is sometimes referred as totem-pole output configuration</a:t>
            </a:r>
          </a:p>
          <a:p>
            <a:r>
              <a:rPr lang="en-US" dirty="0"/>
              <a:t>Here when T2 will keep T3 and T4 in either ON/OFF state</a:t>
            </a:r>
          </a:p>
          <a:p>
            <a:r>
              <a:rPr lang="en-US" dirty="0"/>
              <a:t>That is when T2 is ON,  LOW input goes to T4’s base.  So T4 is OFF and HIGH input goes to T3’s base so T3 is ON. And vice versa happens when T2 is OFF.  Details is described in upcoming slides.</a:t>
            </a:r>
          </a:p>
          <a:p>
            <a:r>
              <a:rPr lang="en-US" dirty="0"/>
              <a:t>Here Rc4 = 100 ohms( very low resistance ) only which was 4 kilo ohms in the basic TTL gate </a:t>
            </a:r>
            <a:r>
              <a:rPr lang="en-US" dirty="0" err="1"/>
              <a:t>ckt</a:t>
            </a:r>
            <a:endParaRPr lang="en-US" dirty="0"/>
          </a:p>
        </p:txBody>
      </p:sp>
    </p:spTree>
    <p:extLst>
      <p:ext uri="{BB962C8B-B14F-4D97-AF65-F5344CB8AC3E}">
        <p14:creationId xmlns:p14="http://schemas.microsoft.com/office/powerpoint/2010/main" val="1968126267"/>
      </p:ext>
    </p:extLst>
  </p:cSld>
  <p:clrMapOvr>
    <a:masterClrMapping/>
  </p:clrMapOvr>
</p:sld>
</file>

<file path=ppt/theme/theme1.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docProps/app.xml><?xml version="1.0" encoding="utf-8"?>
<Properties xmlns="http://schemas.openxmlformats.org/officeDocument/2006/extended-properties" xmlns:vt="http://schemas.openxmlformats.org/officeDocument/2006/docPropsVTypes">
  <Template>Parcel</Template>
  <TotalTime>1174</TotalTime>
  <Words>1846</Words>
  <Application>Microsoft Office PowerPoint</Application>
  <PresentationFormat>Widescreen</PresentationFormat>
  <Paragraphs>185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CIDFont+F1</vt:lpstr>
      <vt:lpstr>CIDFont+F5</vt:lpstr>
      <vt:lpstr>Gill Sans MT</vt:lpstr>
      <vt:lpstr>Parcel</vt:lpstr>
      <vt:lpstr>Transistor Transistor Logic (TTL)</vt:lpstr>
      <vt:lpstr>Transistor-Transistor Logic(TTL)</vt:lpstr>
      <vt:lpstr>Implementation / TYPEs of TTL</vt:lpstr>
      <vt:lpstr>Fundamental Transistor Transistor Logic(TTL)</vt:lpstr>
      <vt:lpstr>Fundamental TTL operation</vt:lpstr>
      <vt:lpstr>Fundamental TTL operation</vt:lpstr>
      <vt:lpstr>Problems with basic ttl circuit</vt:lpstr>
      <vt:lpstr>active pull up output (TTL) </vt:lpstr>
      <vt:lpstr>active pull up output (TTL) </vt:lpstr>
      <vt:lpstr>Basic operation of active pull up TTL</vt:lpstr>
      <vt:lpstr>Basic operation of active pull up TTL</vt:lpstr>
      <vt:lpstr>Summary of Active pull-up</vt:lpstr>
      <vt:lpstr>PowerPoint Presentation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Diode Transistor Logic</dc:title>
  <dc:creator>Uzma Hasan</dc:creator>
  <cp:lastModifiedBy>fariavns9@gmail.com</cp:lastModifiedBy>
  <cp:revision>73</cp:revision>
  <cp:lastPrinted>2020-07-15T04:41:12Z</cp:lastPrinted>
  <dcterms:created xsi:type="dcterms:W3CDTF">2020-07-05T12:40:43Z</dcterms:created>
  <dcterms:modified xsi:type="dcterms:W3CDTF">2020-11-29T06:21:56Z</dcterms:modified>
</cp:coreProperties>
</file>

<file path=docProps/thumbnail.jpeg>
</file>